
<file path=[Content_Types].xml><?xml version="1.0" encoding="utf-8"?>
<Types xmlns="http://schemas.openxmlformats.org/package/2006/content-types">
  <Default Extension="png" ContentType="image/png"/>
  <Default Extension="webm" ContentType="video/webm"/>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4" r:id="rId2"/>
    <p:sldId id="270" r:id="rId3"/>
    <p:sldId id="256" r:id="rId4"/>
    <p:sldId id="257" r:id="rId5"/>
    <p:sldId id="258" r:id="rId6"/>
    <p:sldId id="259" r:id="rId7"/>
    <p:sldId id="260" r:id="rId8"/>
    <p:sldId id="261" r:id="rId9"/>
    <p:sldId id="262" r:id="rId10"/>
    <p:sldId id="265" r:id="rId11"/>
    <p:sldId id="263" r:id="rId12"/>
    <p:sldId id="266" r:id="rId13"/>
    <p:sldId id="267" r:id="rId14"/>
    <p:sldId id="268" r:id="rId15"/>
    <p:sldId id="269" r:id="rId16"/>
    <p:sldId id="271" r:id="rId17"/>
    <p:sldId id="272" r:id="rId18"/>
    <p:sldId id="273" r:id="rId19"/>
    <p:sldId id="274" r:id="rId20"/>
    <p:sldId id="276" r:id="rId21"/>
    <p:sldId id="275" r:id="rId22"/>
    <p:sldId id="277" r:id="rId23"/>
    <p:sldId id="278" r:id="rId24"/>
    <p:sldId id="279" r:id="rId25"/>
    <p:sldId id="281" r:id="rId26"/>
    <p:sldId id="280" r:id="rId27"/>
    <p:sldId id="282"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778" autoAdjust="0"/>
    <p:restoredTop sz="94660"/>
  </p:normalViewPr>
  <p:slideViewPr>
    <p:cSldViewPr snapToGrid="0">
      <p:cViewPr varScale="1">
        <p:scale>
          <a:sx n="83" d="100"/>
          <a:sy n="83" d="100"/>
        </p:scale>
        <p:origin x="653"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E4B3A5A4-721C-42B7-9DF4-2EE3D57FDE90}" type="datetimeFigureOut">
              <a:rPr lang="en-US" smtClean="0"/>
              <a:t>07-Sep-20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17D1B8-CEF3-41FF-8E06-59174179F1ED}" type="slidenum">
              <a:rPr lang="en-US" smtClean="0"/>
              <a:t>‹#›</a:t>
            </a:fld>
            <a:endParaRPr lang="en-US"/>
          </a:p>
        </p:txBody>
      </p:sp>
    </p:spTree>
    <p:extLst>
      <p:ext uri="{BB962C8B-B14F-4D97-AF65-F5344CB8AC3E}">
        <p14:creationId xmlns:p14="http://schemas.microsoft.com/office/powerpoint/2010/main" val="39169736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4B3A5A4-721C-42B7-9DF4-2EE3D57FDE90}" type="datetimeFigureOut">
              <a:rPr lang="en-US" smtClean="0"/>
              <a:t>07-Sep-20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17D1B8-CEF3-41FF-8E06-59174179F1ED}" type="slidenum">
              <a:rPr lang="en-US" smtClean="0"/>
              <a:t>‹#›</a:t>
            </a:fld>
            <a:endParaRPr lang="en-US"/>
          </a:p>
        </p:txBody>
      </p:sp>
    </p:spTree>
    <p:extLst>
      <p:ext uri="{BB962C8B-B14F-4D97-AF65-F5344CB8AC3E}">
        <p14:creationId xmlns:p14="http://schemas.microsoft.com/office/powerpoint/2010/main" val="26537776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4B3A5A4-721C-42B7-9DF4-2EE3D57FDE90}" type="datetimeFigureOut">
              <a:rPr lang="en-US" smtClean="0"/>
              <a:t>07-Sep-20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17D1B8-CEF3-41FF-8E06-59174179F1ED}" type="slidenum">
              <a:rPr lang="en-US" smtClean="0"/>
              <a:t>‹#›</a:t>
            </a:fld>
            <a:endParaRPr lang="en-US"/>
          </a:p>
        </p:txBody>
      </p:sp>
    </p:spTree>
    <p:extLst>
      <p:ext uri="{BB962C8B-B14F-4D97-AF65-F5344CB8AC3E}">
        <p14:creationId xmlns:p14="http://schemas.microsoft.com/office/powerpoint/2010/main" val="1705839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4B3A5A4-721C-42B7-9DF4-2EE3D57FDE90}" type="datetimeFigureOut">
              <a:rPr lang="en-US" smtClean="0"/>
              <a:t>07-Sep-20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17D1B8-CEF3-41FF-8E06-59174179F1ED}" type="slidenum">
              <a:rPr lang="en-US" smtClean="0"/>
              <a:t>‹#›</a:t>
            </a:fld>
            <a:endParaRPr lang="en-US"/>
          </a:p>
        </p:txBody>
      </p:sp>
    </p:spTree>
    <p:extLst>
      <p:ext uri="{BB962C8B-B14F-4D97-AF65-F5344CB8AC3E}">
        <p14:creationId xmlns:p14="http://schemas.microsoft.com/office/powerpoint/2010/main" val="15541103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E4B3A5A4-721C-42B7-9DF4-2EE3D57FDE90}" type="datetimeFigureOut">
              <a:rPr lang="en-US" smtClean="0"/>
              <a:t>07-Sep-20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17D1B8-CEF3-41FF-8E06-59174179F1ED}" type="slidenum">
              <a:rPr lang="en-US" smtClean="0"/>
              <a:t>‹#›</a:t>
            </a:fld>
            <a:endParaRPr lang="en-US"/>
          </a:p>
        </p:txBody>
      </p:sp>
    </p:spTree>
    <p:extLst>
      <p:ext uri="{BB962C8B-B14F-4D97-AF65-F5344CB8AC3E}">
        <p14:creationId xmlns:p14="http://schemas.microsoft.com/office/powerpoint/2010/main" val="35086616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E4B3A5A4-721C-42B7-9DF4-2EE3D57FDE90}" type="datetimeFigureOut">
              <a:rPr lang="en-US" smtClean="0"/>
              <a:t>07-Sep-20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017D1B8-CEF3-41FF-8E06-59174179F1ED}" type="slidenum">
              <a:rPr lang="en-US" smtClean="0"/>
              <a:t>‹#›</a:t>
            </a:fld>
            <a:endParaRPr lang="en-US"/>
          </a:p>
        </p:txBody>
      </p:sp>
    </p:spTree>
    <p:extLst>
      <p:ext uri="{BB962C8B-B14F-4D97-AF65-F5344CB8AC3E}">
        <p14:creationId xmlns:p14="http://schemas.microsoft.com/office/powerpoint/2010/main" val="2998652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E4B3A5A4-721C-42B7-9DF4-2EE3D57FDE90}" type="datetimeFigureOut">
              <a:rPr lang="en-US" smtClean="0"/>
              <a:t>07-Sep-20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017D1B8-CEF3-41FF-8E06-59174179F1ED}" type="slidenum">
              <a:rPr lang="en-US" smtClean="0"/>
              <a:t>‹#›</a:t>
            </a:fld>
            <a:endParaRPr lang="en-US"/>
          </a:p>
        </p:txBody>
      </p:sp>
    </p:spTree>
    <p:extLst>
      <p:ext uri="{BB962C8B-B14F-4D97-AF65-F5344CB8AC3E}">
        <p14:creationId xmlns:p14="http://schemas.microsoft.com/office/powerpoint/2010/main" val="6460483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E4B3A5A4-721C-42B7-9DF4-2EE3D57FDE90}" type="datetimeFigureOut">
              <a:rPr lang="en-US" smtClean="0"/>
              <a:t>07-Sep-20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017D1B8-CEF3-41FF-8E06-59174179F1ED}" type="slidenum">
              <a:rPr lang="en-US" smtClean="0"/>
              <a:t>‹#›</a:t>
            </a:fld>
            <a:endParaRPr lang="en-US"/>
          </a:p>
        </p:txBody>
      </p:sp>
    </p:spTree>
    <p:extLst>
      <p:ext uri="{BB962C8B-B14F-4D97-AF65-F5344CB8AC3E}">
        <p14:creationId xmlns:p14="http://schemas.microsoft.com/office/powerpoint/2010/main" val="1170007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4B3A5A4-721C-42B7-9DF4-2EE3D57FDE90}" type="datetimeFigureOut">
              <a:rPr lang="en-US" smtClean="0"/>
              <a:t>07-Sep-20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017D1B8-CEF3-41FF-8E06-59174179F1ED}" type="slidenum">
              <a:rPr lang="en-US" smtClean="0"/>
              <a:t>‹#›</a:t>
            </a:fld>
            <a:endParaRPr lang="en-US"/>
          </a:p>
        </p:txBody>
      </p:sp>
    </p:spTree>
    <p:extLst>
      <p:ext uri="{BB962C8B-B14F-4D97-AF65-F5344CB8AC3E}">
        <p14:creationId xmlns:p14="http://schemas.microsoft.com/office/powerpoint/2010/main" val="31773570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E4B3A5A4-721C-42B7-9DF4-2EE3D57FDE90}" type="datetimeFigureOut">
              <a:rPr lang="en-US" smtClean="0"/>
              <a:t>07-Sep-20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017D1B8-CEF3-41FF-8E06-59174179F1ED}" type="slidenum">
              <a:rPr lang="en-US" smtClean="0"/>
              <a:t>‹#›</a:t>
            </a:fld>
            <a:endParaRPr lang="en-US"/>
          </a:p>
        </p:txBody>
      </p:sp>
    </p:spTree>
    <p:extLst>
      <p:ext uri="{BB962C8B-B14F-4D97-AF65-F5344CB8AC3E}">
        <p14:creationId xmlns:p14="http://schemas.microsoft.com/office/powerpoint/2010/main" val="21638542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E4B3A5A4-721C-42B7-9DF4-2EE3D57FDE90}" type="datetimeFigureOut">
              <a:rPr lang="en-US" smtClean="0"/>
              <a:t>07-Sep-20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017D1B8-CEF3-41FF-8E06-59174179F1ED}" type="slidenum">
              <a:rPr lang="en-US" smtClean="0"/>
              <a:t>‹#›</a:t>
            </a:fld>
            <a:endParaRPr lang="en-US"/>
          </a:p>
        </p:txBody>
      </p:sp>
    </p:spTree>
    <p:extLst>
      <p:ext uri="{BB962C8B-B14F-4D97-AF65-F5344CB8AC3E}">
        <p14:creationId xmlns:p14="http://schemas.microsoft.com/office/powerpoint/2010/main" val="26259271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4B3A5A4-721C-42B7-9DF4-2EE3D57FDE90}" type="datetimeFigureOut">
              <a:rPr lang="en-US" smtClean="0"/>
              <a:t>07-Sep-20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017D1B8-CEF3-41FF-8E06-59174179F1ED}" type="slidenum">
              <a:rPr lang="en-US" smtClean="0"/>
              <a:t>‹#›</a:t>
            </a:fld>
            <a:endParaRPr lang="en-US"/>
          </a:p>
        </p:txBody>
      </p:sp>
    </p:spTree>
    <p:extLst>
      <p:ext uri="{BB962C8B-B14F-4D97-AF65-F5344CB8AC3E}">
        <p14:creationId xmlns:p14="http://schemas.microsoft.com/office/powerpoint/2010/main" val="102417232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image" Target="../media/image7.jpeg"/><Relationship Id="rId7" Type="http://schemas.openxmlformats.org/officeDocument/2006/relationships/image" Target="../media/image10.jpeg"/><Relationship Id="rId2" Type="http://schemas.openxmlformats.org/officeDocument/2006/relationships/image" Target="../media/image6.jpeg"/><Relationship Id="rId1" Type="http://schemas.openxmlformats.org/officeDocument/2006/relationships/slideLayout" Target="../slideLayouts/slideLayout7.xml"/><Relationship Id="rId6" Type="http://schemas.openxmlformats.org/officeDocument/2006/relationships/image" Target="../media/image9.jpg"/><Relationship Id="rId5" Type="http://schemas.openxmlformats.org/officeDocument/2006/relationships/image" Target="../media/image2.png"/><Relationship Id="rId4" Type="http://schemas.openxmlformats.org/officeDocument/2006/relationships/image" Target="../media/image8.png"/><Relationship Id="rId9" Type="http://schemas.openxmlformats.org/officeDocument/2006/relationships/image" Target="../media/image12.jpeg"/></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10.jpe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webm"/><Relationship Id="rId1" Type="http://schemas.microsoft.com/office/2007/relationships/media" Target="../media/media1.webm"/><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webm"/><Relationship Id="rId1" Type="http://schemas.microsoft.com/office/2007/relationships/media" Target="../media/media2.webm"/><Relationship Id="rId4" Type="http://schemas.openxmlformats.org/officeDocument/2006/relationships/image" Target="../media/image15.png"/></Relationships>
</file>

<file path=ppt/slides/_rels/slide21.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4.jpeg"/><Relationship Id="rId1" Type="http://schemas.openxmlformats.org/officeDocument/2006/relationships/slideLayout" Target="../slideLayouts/slideLayout7.xml"/><Relationship Id="rId4" Type="http://schemas.openxmlformats.org/officeDocument/2006/relationships/image" Target="../media/image5.gif"/></Relationships>
</file>

<file path=ppt/slides/_rels/slide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orizontal Scroll 1"/>
          <p:cNvSpPr/>
          <p:nvPr/>
        </p:nvSpPr>
        <p:spPr>
          <a:xfrm>
            <a:off x="1016000" y="489527"/>
            <a:ext cx="9864436" cy="6197600"/>
          </a:xfrm>
          <a:prstGeom prst="horizontalScroll">
            <a:avLst/>
          </a:prstGeom>
          <a:ln w="63500">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 name="Rectangle 2"/>
          <p:cNvSpPr/>
          <p:nvPr/>
        </p:nvSpPr>
        <p:spPr>
          <a:xfrm>
            <a:off x="1087750" y="196425"/>
            <a:ext cx="5250541" cy="923330"/>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5400" b="1" cap="none" spc="0" dirty="0" smtClean="0">
                <a:ln/>
                <a:solidFill>
                  <a:schemeClr val="accent4"/>
                </a:solidFill>
                <a:effectLst/>
              </a:rPr>
              <a:t>Actors DIAGRAM:</a:t>
            </a:r>
            <a:endParaRPr lang="en-US" sz="5400" b="1" cap="none" spc="0" dirty="0">
              <a:ln/>
              <a:solidFill>
                <a:schemeClr val="accent4"/>
              </a:solidFill>
              <a:effectLst/>
            </a:endParaRPr>
          </a:p>
        </p:txBody>
      </p:sp>
      <p:sp>
        <p:nvSpPr>
          <p:cNvPr id="4" name="TextBox 3"/>
          <p:cNvSpPr txBox="1"/>
          <p:nvPr/>
        </p:nvSpPr>
        <p:spPr>
          <a:xfrm>
            <a:off x="1930400" y="1425839"/>
            <a:ext cx="8820727" cy="4955203"/>
          </a:xfrm>
          <a:prstGeom prst="rect">
            <a:avLst/>
          </a:prstGeom>
          <a:noFill/>
        </p:spPr>
        <p:txBody>
          <a:bodyPr wrap="square" rtlCol="0">
            <a:spAutoFit/>
          </a:bodyPr>
          <a:lstStyle/>
          <a:p>
            <a:pPr marL="342900" indent="-342900">
              <a:buAutoNum type="arabicPeriod"/>
            </a:pPr>
            <a:r>
              <a:rPr lang="en-US" sz="2000" dirty="0" smtClean="0"/>
              <a:t>Person who wants to visit an employee in these offices. (VISITOR-a head count who wants to visit the office. Can be anyone who is a non-employee of that office.)</a:t>
            </a:r>
          </a:p>
          <a:p>
            <a:pPr marL="342900" indent="-342900">
              <a:buAutoNum type="arabicPeriod"/>
            </a:pPr>
            <a:endParaRPr lang="en-US" sz="2000" dirty="0"/>
          </a:p>
          <a:p>
            <a:pPr marL="342900" indent="-342900">
              <a:buAutoNum type="arabicPeriod"/>
            </a:pPr>
            <a:r>
              <a:rPr lang="en-US" sz="2000" dirty="0" smtClean="0"/>
              <a:t>Person whom the visitor wants to meet. (EMPLOYEE)</a:t>
            </a:r>
          </a:p>
          <a:p>
            <a:pPr marL="342900" indent="-342900">
              <a:buAutoNum type="arabicPeriod"/>
            </a:pPr>
            <a:endParaRPr lang="en-US" sz="2000" dirty="0"/>
          </a:p>
          <a:p>
            <a:pPr marL="342900" indent="-342900">
              <a:buAutoNum type="arabicPeriod"/>
            </a:pPr>
            <a:r>
              <a:rPr lang="en-US" sz="2000" dirty="0" smtClean="0"/>
              <a:t>Person who approves the confirmation of meeting request. (HIGHER-OFFICIAL)</a:t>
            </a:r>
          </a:p>
          <a:p>
            <a:pPr marL="342900" indent="-342900">
              <a:buAutoNum type="arabicPeriod"/>
            </a:pPr>
            <a:endParaRPr lang="en-US" sz="2000" dirty="0"/>
          </a:p>
          <a:p>
            <a:pPr marL="342900" indent="-342900">
              <a:buAutoNum type="arabicPeriod"/>
            </a:pPr>
            <a:r>
              <a:rPr lang="en-US" sz="2000" dirty="0" smtClean="0"/>
              <a:t>Person who does physical checking/ manual checking /frisking of the visitor on premises. (SECURITY GUARD)</a:t>
            </a:r>
          </a:p>
          <a:p>
            <a:pPr marL="342900" indent="-342900">
              <a:buAutoNum type="arabicPeriod"/>
            </a:pPr>
            <a:endParaRPr lang="en-US" sz="2000" dirty="0"/>
          </a:p>
          <a:p>
            <a:pPr marL="342900" indent="-342900">
              <a:buAutoNum type="arabicPeriod"/>
            </a:pPr>
            <a:r>
              <a:rPr lang="en-US" sz="2000" dirty="0" smtClean="0"/>
              <a:t>Person at Reception desk. (RECEPTIONIST)</a:t>
            </a:r>
          </a:p>
          <a:p>
            <a:pPr marL="342900" indent="-342900">
              <a:buAutoNum type="arabicPeriod"/>
            </a:pPr>
            <a:endParaRPr lang="en-US" sz="2000" dirty="0"/>
          </a:p>
          <a:p>
            <a:pPr marL="342900" indent="-342900">
              <a:buAutoNum type="arabicPeriod"/>
            </a:pPr>
            <a:r>
              <a:rPr lang="en-US" sz="2000" dirty="0" smtClean="0"/>
              <a:t>Holograms Security Personnel. </a:t>
            </a:r>
          </a:p>
          <a:p>
            <a:pPr marL="342900" indent="-342900">
              <a:buAutoNum type="arabicPeriod"/>
            </a:pPr>
            <a:endParaRPr lang="en-US" dirty="0"/>
          </a:p>
          <a:p>
            <a:pPr marL="342900" indent="-342900">
              <a:buAutoNum type="arabicPeriod"/>
            </a:pPr>
            <a:endParaRPr lang="en-US" dirty="0"/>
          </a:p>
        </p:txBody>
      </p:sp>
    </p:spTree>
    <p:extLst>
      <p:ext uri="{BB962C8B-B14F-4D97-AF65-F5344CB8AC3E}">
        <p14:creationId xmlns:p14="http://schemas.microsoft.com/office/powerpoint/2010/main" val="176336287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36073" y="775855"/>
            <a:ext cx="9624291" cy="5043054"/>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5" name="Rectangle 4"/>
          <p:cNvSpPr/>
          <p:nvPr/>
        </p:nvSpPr>
        <p:spPr>
          <a:xfrm>
            <a:off x="1348509" y="1016000"/>
            <a:ext cx="1136073" cy="65578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smtClean="0"/>
              <a:t>LOGO</a:t>
            </a:r>
            <a:endParaRPr lang="en-US" dirty="0"/>
          </a:p>
        </p:txBody>
      </p:sp>
      <p:sp>
        <p:nvSpPr>
          <p:cNvPr id="6" name="Rectangle 5"/>
          <p:cNvSpPr/>
          <p:nvPr/>
        </p:nvSpPr>
        <p:spPr>
          <a:xfrm>
            <a:off x="2886364" y="1016000"/>
            <a:ext cx="7606145" cy="65578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smtClean="0"/>
              <a:t>PARITY INFOTECH SOLUTIONS PRIVATE LIMITED</a:t>
            </a:r>
            <a:endParaRPr lang="en-US" dirty="0"/>
          </a:p>
        </p:txBody>
      </p:sp>
      <p:sp>
        <p:nvSpPr>
          <p:cNvPr id="7" name="Rectangle 6"/>
          <p:cNvSpPr/>
          <p:nvPr/>
        </p:nvSpPr>
        <p:spPr>
          <a:xfrm>
            <a:off x="1348509" y="1764145"/>
            <a:ext cx="9144000" cy="692728"/>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8" name="Rectangle 7"/>
          <p:cNvSpPr/>
          <p:nvPr/>
        </p:nvSpPr>
        <p:spPr>
          <a:xfrm>
            <a:off x="8383154" y="1847272"/>
            <a:ext cx="1980048" cy="526473"/>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smtClean="0"/>
              <a:t>2. Employee Login</a:t>
            </a:r>
            <a:endParaRPr lang="en-US" dirty="0"/>
          </a:p>
        </p:txBody>
      </p:sp>
      <p:sp>
        <p:nvSpPr>
          <p:cNvPr id="9" name="Rectangle 8"/>
          <p:cNvSpPr/>
          <p:nvPr/>
        </p:nvSpPr>
        <p:spPr>
          <a:xfrm>
            <a:off x="6363852" y="1847271"/>
            <a:ext cx="1819565" cy="526473"/>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smtClean="0"/>
              <a:t>1. Visit the office</a:t>
            </a:r>
            <a:endParaRPr lang="en-US" dirty="0"/>
          </a:p>
        </p:txBody>
      </p:sp>
      <p:sp>
        <p:nvSpPr>
          <p:cNvPr id="10" name="Oval 9"/>
          <p:cNvSpPr/>
          <p:nvPr/>
        </p:nvSpPr>
        <p:spPr>
          <a:xfrm>
            <a:off x="1533237" y="2660073"/>
            <a:ext cx="8829964" cy="26693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CONTENT</a:t>
            </a:r>
            <a:endParaRPr lang="en-US" dirty="0"/>
          </a:p>
        </p:txBody>
      </p:sp>
      <p:sp>
        <p:nvSpPr>
          <p:cNvPr id="11" name="TextBox 10"/>
          <p:cNvSpPr txBox="1"/>
          <p:nvPr/>
        </p:nvSpPr>
        <p:spPr>
          <a:xfrm>
            <a:off x="341745" y="286329"/>
            <a:ext cx="4285673" cy="369332"/>
          </a:xfrm>
          <a:prstGeom prst="rect">
            <a:avLst/>
          </a:prstGeom>
          <a:noFill/>
        </p:spPr>
        <p:txBody>
          <a:bodyPr wrap="square" rtlCol="0">
            <a:spAutoFit/>
          </a:bodyPr>
          <a:lstStyle/>
          <a:p>
            <a:r>
              <a:rPr lang="en-US" dirty="0" smtClean="0"/>
              <a:t>Parity website hosted on a global server</a:t>
            </a:r>
            <a:endParaRPr lang="en-US" dirty="0"/>
          </a:p>
        </p:txBody>
      </p:sp>
      <p:cxnSp>
        <p:nvCxnSpPr>
          <p:cNvPr id="13" name="Straight Arrow Connector 12"/>
          <p:cNvCxnSpPr/>
          <p:nvPr/>
        </p:nvCxnSpPr>
        <p:spPr>
          <a:xfrm>
            <a:off x="7703127" y="2373744"/>
            <a:ext cx="988291" cy="40640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4" name="Straight Arrow Connector 13"/>
          <p:cNvCxnSpPr/>
          <p:nvPr/>
        </p:nvCxnSpPr>
        <p:spPr>
          <a:xfrm flipH="1">
            <a:off x="8820726" y="2336799"/>
            <a:ext cx="549565" cy="44334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6" name="TextBox 15"/>
          <p:cNvSpPr txBox="1"/>
          <p:nvPr/>
        </p:nvSpPr>
        <p:spPr>
          <a:xfrm>
            <a:off x="8383153" y="2807916"/>
            <a:ext cx="875145" cy="369332"/>
          </a:xfrm>
          <a:prstGeom prst="rect">
            <a:avLst/>
          </a:prstGeom>
          <a:noFill/>
        </p:spPr>
        <p:txBody>
          <a:bodyPr wrap="square" rtlCol="0">
            <a:spAutoFit/>
          </a:bodyPr>
          <a:lstStyle/>
          <a:p>
            <a:r>
              <a:rPr lang="en-US" dirty="0" smtClean="0"/>
              <a:t>Button</a:t>
            </a:r>
            <a:endParaRPr lang="en-US" dirty="0"/>
          </a:p>
        </p:txBody>
      </p:sp>
      <p:sp>
        <p:nvSpPr>
          <p:cNvPr id="17" name="TextBox 16"/>
          <p:cNvSpPr txBox="1"/>
          <p:nvPr/>
        </p:nvSpPr>
        <p:spPr>
          <a:xfrm>
            <a:off x="10686472" y="286329"/>
            <a:ext cx="2604655" cy="369332"/>
          </a:xfrm>
          <a:prstGeom prst="rect">
            <a:avLst/>
          </a:prstGeom>
          <a:noFill/>
        </p:spPr>
        <p:txBody>
          <a:bodyPr wrap="square" rtlCol="0">
            <a:spAutoFit/>
          </a:bodyPr>
          <a:lstStyle/>
          <a:p>
            <a:r>
              <a:rPr lang="en-US" dirty="0" smtClean="0">
                <a:solidFill>
                  <a:srgbClr val="FF0000"/>
                </a:solidFill>
              </a:rPr>
              <a:t>EMPLOYEE</a:t>
            </a:r>
            <a:endParaRPr lang="en-US" dirty="0">
              <a:solidFill>
                <a:srgbClr val="FF0000"/>
              </a:solidFill>
            </a:endParaRPr>
          </a:p>
        </p:txBody>
      </p:sp>
    </p:spTree>
    <p:extLst>
      <p:ext uri="{BB962C8B-B14F-4D97-AF65-F5344CB8AC3E}">
        <p14:creationId xmlns:p14="http://schemas.microsoft.com/office/powerpoint/2010/main" val="320426474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136073" y="775855"/>
            <a:ext cx="9836727" cy="5043054"/>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 name="Rectangle 2"/>
          <p:cNvSpPr/>
          <p:nvPr/>
        </p:nvSpPr>
        <p:spPr>
          <a:xfrm>
            <a:off x="1348509" y="1016000"/>
            <a:ext cx="1136073" cy="65578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smtClean="0"/>
              <a:t>LOGO</a:t>
            </a:r>
            <a:endParaRPr lang="en-US" dirty="0"/>
          </a:p>
        </p:txBody>
      </p:sp>
      <p:sp>
        <p:nvSpPr>
          <p:cNvPr id="4" name="Rectangle 3"/>
          <p:cNvSpPr/>
          <p:nvPr/>
        </p:nvSpPr>
        <p:spPr>
          <a:xfrm>
            <a:off x="2886364" y="1016000"/>
            <a:ext cx="7606145" cy="65578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smtClean="0"/>
              <a:t>PARITY INFOTECH SOLUTIONS PRIVATE LIMITED</a:t>
            </a:r>
            <a:endParaRPr lang="en-US" dirty="0"/>
          </a:p>
        </p:txBody>
      </p:sp>
      <p:sp>
        <p:nvSpPr>
          <p:cNvPr id="5" name="Rectangle 4"/>
          <p:cNvSpPr/>
          <p:nvPr/>
        </p:nvSpPr>
        <p:spPr>
          <a:xfrm>
            <a:off x="1348509" y="1764145"/>
            <a:ext cx="9144000" cy="692728"/>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smtClean="0"/>
              <a:t>EMPLOYEE LOGIN</a:t>
            </a:r>
            <a:endParaRPr lang="en-US" dirty="0"/>
          </a:p>
        </p:txBody>
      </p:sp>
      <p:sp>
        <p:nvSpPr>
          <p:cNvPr id="6" name="TextBox 5"/>
          <p:cNvSpPr txBox="1"/>
          <p:nvPr/>
        </p:nvSpPr>
        <p:spPr>
          <a:xfrm>
            <a:off x="341745" y="286329"/>
            <a:ext cx="5107710" cy="369332"/>
          </a:xfrm>
          <a:prstGeom prst="rect">
            <a:avLst/>
          </a:prstGeom>
          <a:noFill/>
        </p:spPr>
        <p:txBody>
          <a:bodyPr wrap="square" rtlCol="0">
            <a:spAutoFit/>
          </a:bodyPr>
          <a:lstStyle/>
          <a:p>
            <a:r>
              <a:rPr lang="en-US" dirty="0" smtClean="0"/>
              <a:t>Person clicks on the button 2: Employee Login Portal</a:t>
            </a:r>
            <a:endParaRPr lang="en-US" dirty="0"/>
          </a:p>
        </p:txBody>
      </p:sp>
      <p:sp>
        <p:nvSpPr>
          <p:cNvPr id="7" name="TextBox 6"/>
          <p:cNvSpPr txBox="1"/>
          <p:nvPr/>
        </p:nvSpPr>
        <p:spPr>
          <a:xfrm>
            <a:off x="10686472" y="286329"/>
            <a:ext cx="2604655" cy="369332"/>
          </a:xfrm>
          <a:prstGeom prst="rect">
            <a:avLst/>
          </a:prstGeom>
          <a:noFill/>
        </p:spPr>
        <p:txBody>
          <a:bodyPr wrap="square" rtlCol="0">
            <a:spAutoFit/>
          </a:bodyPr>
          <a:lstStyle/>
          <a:p>
            <a:r>
              <a:rPr lang="en-US" dirty="0" smtClean="0">
                <a:solidFill>
                  <a:srgbClr val="FF0000"/>
                </a:solidFill>
              </a:rPr>
              <a:t>EMPLOYEE</a:t>
            </a:r>
            <a:endParaRPr lang="en-US" dirty="0">
              <a:solidFill>
                <a:srgbClr val="FF0000"/>
              </a:solidFill>
            </a:endParaRPr>
          </a:p>
        </p:txBody>
      </p:sp>
      <p:sp>
        <p:nvSpPr>
          <p:cNvPr id="8" name="Rounded Rectangle 7"/>
          <p:cNvSpPr/>
          <p:nvPr/>
        </p:nvSpPr>
        <p:spPr>
          <a:xfrm>
            <a:off x="4354941" y="2627745"/>
            <a:ext cx="3657603" cy="268778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smtClean="0"/>
              <a:t>USERNAME</a:t>
            </a:r>
          </a:p>
          <a:p>
            <a:pPr algn="ctr"/>
            <a:endParaRPr lang="en-US" dirty="0"/>
          </a:p>
          <a:p>
            <a:pPr algn="ctr"/>
            <a:endParaRPr lang="en-US" dirty="0" smtClean="0"/>
          </a:p>
          <a:p>
            <a:pPr algn="ctr"/>
            <a:r>
              <a:rPr lang="en-US" dirty="0" smtClean="0"/>
              <a:t>PASSWORD</a:t>
            </a:r>
          </a:p>
          <a:p>
            <a:pPr algn="ctr"/>
            <a:endParaRPr lang="en-US" dirty="0"/>
          </a:p>
          <a:p>
            <a:pPr algn="ctr"/>
            <a:endParaRPr lang="en-US" dirty="0" smtClean="0"/>
          </a:p>
          <a:p>
            <a:pPr algn="ctr"/>
            <a:r>
              <a:rPr lang="en-US" dirty="0" smtClean="0"/>
              <a:t>VOICE LOGIN</a:t>
            </a:r>
          </a:p>
          <a:p>
            <a:pPr algn="ctr"/>
            <a:endParaRPr lang="en-US" dirty="0"/>
          </a:p>
        </p:txBody>
      </p:sp>
      <p:sp>
        <p:nvSpPr>
          <p:cNvPr id="9" name="Rectangle 8"/>
          <p:cNvSpPr/>
          <p:nvPr/>
        </p:nvSpPr>
        <p:spPr>
          <a:xfrm>
            <a:off x="5061526" y="3163457"/>
            <a:ext cx="2244435" cy="401783"/>
          </a:xfrm>
          <a:prstGeom prst="rect">
            <a:avLst/>
          </a:prstGeom>
          <a:solidFill>
            <a:schemeClr val="bg1"/>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smtClean="0">
                <a:solidFill>
                  <a:schemeClr val="tx1"/>
                </a:solidFill>
              </a:rPr>
              <a:t>USERNAME</a:t>
            </a:r>
            <a:endParaRPr lang="en-US" dirty="0">
              <a:solidFill>
                <a:schemeClr val="tx1"/>
              </a:solidFill>
            </a:endParaRPr>
          </a:p>
        </p:txBody>
      </p:sp>
      <p:sp>
        <p:nvSpPr>
          <p:cNvPr id="10" name="Rectangle 9"/>
          <p:cNvSpPr/>
          <p:nvPr/>
        </p:nvSpPr>
        <p:spPr>
          <a:xfrm>
            <a:off x="5061526" y="3962404"/>
            <a:ext cx="2244435" cy="401783"/>
          </a:xfrm>
          <a:prstGeom prst="rect">
            <a:avLst/>
          </a:prstGeom>
          <a:solidFill>
            <a:schemeClr val="bg1"/>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smtClean="0">
                <a:solidFill>
                  <a:schemeClr val="tx1"/>
                </a:solidFill>
              </a:rPr>
              <a:t>PASSWORD</a:t>
            </a:r>
            <a:endParaRPr lang="en-US" dirty="0">
              <a:solidFill>
                <a:schemeClr val="tx1"/>
              </a:solidFill>
            </a:endParaRPr>
          </a:p>
        </p:txBody>
      </p:sp>
      <p:sp>
        <p:nvSpPr>
          <p:cNvPr id="11" name="Rectangle 10"/>
          <p:cNvSpPr/>
          <p:nvPr/>
        </p:nvSpPr>
        <p:spPr>
          <a:xfrm>
            <a:off x="5061526" y="4761351"/>
            <a:ext cx="2244435" cy="401783"/>
          </a:xfrm>
          <a:prstGeom prst="rect">
            <a:avLst/>
          </a:prstGeom>
          <a:solidFill>
            <a:schemeClr val="bg1"/>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smtClean="0">
                <a:solidFill>
                  <a:schemeClr val="tx1"/>
                </a:solidFill>
              </a:rPr>
              <a:t>“123456”</a:t>
            </a:r>
            <a:endParaRPr lang="en-US" dirty="0">
              <a:solidFill>
                <a:schemeClr val="tx1"/>
              </a:solidFill>
            </a:endParaRPr>
          </a:p>
        </p:txBody>
      </p:sp>
      <p:sp>
        <p:nvSpPr>
          <p:cNvPr id="12" name="TextBox 11"/>
          <p:cNvSpPr txBox="1"/>
          <p:nvPr/>
        </p:nvSpPr>
        <p:spPr>
          <a:xfrm>
            <a:off x="3163452" y="5297221"/>
            <a:ext cx="9698183" cy="276999"/>
          </a:xfrm>
          <a:prstGeom prst="rect">
            <a:avLst/>
          </a:prstGeom>
          <a:noFill/>
        </p:spPr>
        <p:txBody>
          <a:bodyPr wrap="square" rtlCol="0">
            <a:spAutoFit/>
          </a:bodyPr>
          <a:lstStyle/>
          <a:p>
            <a:r>
              <a:rPr lang="en-US" sz="1200" dirty="0" smtClean="0"/>
              <a:t>Employee has to say the word or combination of numbers and it goes via speaker login authentication</a:t>
            </a:r>
            <a:endParaRPr lang="en-US" sz="1200" dirty="0"/>
          </a:p>
        </p:txBody>
      </p:sp>
      <p:cxnSp>
        <p:nvCxnSpPr>
          <p:cNvPr id="15" name="Straight Arrow Connector 14"/>
          <p:cNvCxnSpPr/>
          <p:nvPr/>
        </p:nvCxnSpPr>
        <p:spPr>
          <a:xfrm flipV="1">
            <a:off x="7305961" y="2905246"/>
            <a:ext cx="1101438" cy="213278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7" name="Rectangle 16"/>
          <p:cNvSpPr/>
          <p:nvPr/>
        </p:nvSpPr>
        <p:spPr>
          <a:xfrm>
            <a:off x="2096650" y="2722995"/>
            <a:ext cx="1136073" cy="65578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t>Voice matches.</a:t>
            </a:r>
            <a:endParaRPr lang="en-US" dirty="0"/>
          </a:p>
        </p:txBody>
      </p:sp>
      <p:sp>
        <p:nvSpPr>
          <p:cNvPr id="18" name="Rectangle 17"/>
          <p:cNvSpPr/>
          <p:nvPr/>
        </p:nvSpPr>
        <p:spPr>
          <a:xfrm>
            <a:off x="8447808" y="2662814"/>
            <a:ext cx="1712192" cy="65578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t>Voice does not match.</a:t>
            </a:r>
            <a:endParaRPr lang="en-US" dirty="0"/>
          </a:p>
        </p:txBody>
      </p:sp>
      <p:sp>
        <p:nvSpPr>
          <p:cNvPr id="19" name="Rectangle 18"/>
          <p:cNvSpPr/>
          <p:nvPr/>
        </p:nvSpPr>
        <p:spPr>
          <a:xfrm>
            <a:off x="1348509" y="3559751"/>
            <a:ext cx="2611577" cy="173747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smtClean="0"/>
              <a:t>EMPLOYEE LOGIN is successful.</a:t>
            </a:r>
          </a:p>
          <a:p>
            <a:pPr algn="ctr"/>
            <a:r>
              <a:rPr lang="en-US" dirty="0" smtClean="0">
                <a:solidFill>
                  <a:srgbClr val="0070C0"/>
                </a:solidFill>
              </a:rPr>
              <a:t>AN SMS is sent to the employee on his phone. This device has tried to access your Login </a:t>
            </a:r>
            <a:endParaRPr lang="en-US" dirty="0">
              <a:solidFill>
                <a:srgbClr val="0070C0"/>
              </a:solidFill>
            </a:endParaRPr>
          </a:p>
        </p:txBody>
      </p:sp>
      <p:cxnSp>
        <p:nvCxnSpPr>
          <p:cNvPr id="14" name="Straight Arrow Connector 13"/>
          <p:cNvCxnSpPr/>
          <p:nvPr/>
        </p:nvCxnSpPr>
        <p:spPr>
          <a:xfrm flipH="1" flipV="1">
            <a:off x="3260436" y="2974109"/>
            <a:ext cx="1801090" cy="198813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0" name="Rectangle 19"/>
          <p:cNvSpPr/>
          <p:nvPr/>
        </p:nvSpPr>
        <p:spPr>
          <a:xfrm>
            <a:off x="8148787" y="3534511"/>
            <a:ext cx="2611577" cy="173747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smtClean="0"/>
              <a:t>EMPLOYEE LOGIN is </a:t>
            </a:r>
            <a:r>
              <a:rPr lang="en-US" dirty="0" smtClean="0">
                <a:solidFill>
                  <a:schemeClr val="tx1"/>
                </a:solidFill>
              </a:rPr>
              <a:t>unsuccessful</a:t>
            </a:r>
            <a:r>
              <a:rPr lang="en-US" dirty="0" smtClean="0"/>
              <a:t>.</a:t>
            </a:r>
          </a:p>
          <a:p>
            <a:pPr algn="ctr"/>
            <a:r>
              <a:rPr lang="en-US" dirty="0" smtClean="0">
                <a:solidFill>
                  <a:srgbClr val="0070C0"/>
                </a:solidFill>
              </a:rPr>
              <a:t>AN SMS is sent to the employee on his phone. This device has tried to access your Login </a:t>
            </a:r>
            <a:endParaRPr lang="en-US" dirty="0">
              <a:solidFill>
                <a:srgbClr val="0070C0"/>
              </a:solidFill>
            </a:endParaRPr>
          </a:p>
        </p:txBody>
      </p:sp>
      <p:sp>
        <p:nvSpPr>
          <p:cNvPr id="21" name="AutoShape 2" descr="Mike Icon Stock Illustrations – 6,051 Mike Icon Stock Illustrations,  Vectors &amp; Clipart - Dreamstim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2" name="Picture 2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7057794" y="4658238"/>
            <a:ext cx="536743" cy="53674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23" name="Picture 2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1379802" y="1842137"/>
            <a:ext cx="536743" cy="53674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65605623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136073" y="775855"/>
            <a:ext cx="9836727" cy="5043054"/>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 name="Rectangle 2"/>
          <p:cNvSpPr/>
          <p:nvPr/>
        </p:nvSpPr>
        <p:spPr>
          <a:xfrm>
            <a:off x="1348509" y="1016000"/>
            <a:ext cx="1136073" cy="65578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smtClean="0"/>
              <a:t>LOGO</a:t>
            </a:r>
            <a:endParaRPr lang="en-US" dirty="0"/>
          </a:p>
        </p:txBody>
      </p:sp>
      <p:sp>
        <p:nvSpPr>
          <p:cNvPr id="4" name="Rectangle 3"/>
          <p:cNvSpPr/>
          <p:nvPr/>
        </p:nvSpPr>
        <p:spPr>
          <a:xfrm>
            <a:off x="2886364" y="1016000"/>
            <a:ext cx="7606145" cy="65578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smtClean="0"/>
              <a:t>PARITY INFOTECH SOLUTIONS PRIVATE LIMITED</a:t>
            </a:r>
            <a:endParaRPr lang="en-US" dirty="0"/>
          </a:p>
        </p:txBody>
      </p:sp>
      <p:sp>
        <p:nvSpPr>
          <p:cNvPr id="5" name="Rectangle 4"/>
          <p:cNvSpPr/>
          <p:nvPr/>
        </p:nvSpPr>
        <p:spPr>
          <a:xfrm>
            <a:off x="1348509" y="1764145"/>
            <a:ext cx="9144000" cy="692728"/>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smtClean="0"/>
              <a:t>EMPLOYEE LOGIN                                              </a:t>
            </a:r>
            <a:endParaRPr lang="en-US" dirty="0"/>
          </a:p>
        </p:txBody>
      </p:sp>
      <p:sp>
        <p:nvSpPr>
          <p:cNvPr id="6" name="TextBox 5"/>
          <p:cNvSpPr txBox="1"/>
          <p:nvPr/>
        </p:nvSpPr>
        <p:spPr>
          <a:xfrm>
            <a:off x="10686472" y="286329"/>
            <a:ext cx="2604655" cy="369332"/>
          </a:xfrm>
          <a:prstGeom prst="rect">
            <a:avLst/>
          </a:prstGeom>
          <a:noFill/>
        </p:spPr>
        <p:txBody>
          <a:bodyPr wrap="square" rtlCol="0">
            <a:spAutoFit/>
          </a:bodyPr>
          <a:lstStyle/>
          <a:p>
            <a:r>
              <a:rPr lang="en-US" dirty="0" smtClean="0">
                <a:solidFill>
                  <a:srgbClr val="FF0000"/>
                </a:solidFill>
              </a:rPr>
              <a:t>EMPLOYEE</a:t>
            </a:r>
            <a:endParaRPr lang="en-US" dirty="0">
              <a:solidFill>
                <a:srgbClr val="FF0000"/>
              </a:solidFill>
            </a:endParaRPr>
          </a:p>
        </p:txBody>
      </p:sp>
      <p:sp>
        <p:nvSpPr>
          <p:cNvPr id="7" name="Rounded Rectangle 6"/>
          <p:cNvSpPr/>
          <p:nvPr/>
        </p:nvSpPr>
        <p:spPr>
          <a:xfrm>
            <a:off x="8709891" y="1921164"/>
            <a:ext cx="1597891" cy="4156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Hi! ABC</a:t>
            </a:r>
            <a:endParaRPr lang="en-US" dirty="0"/>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9955766" y="1860610"/>
            <a:ext cx="536743" cy="53674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0" name="TextBox 9"/>
          <p:cNvSpPr txBox="1"/>
          <p:nvPr/>
        </p:nvSpPr>
        <p:spPr>
          <a:xfrm>
            <a:off x="517236" y="286329"/>
            <a:ext cx="8423564" cy="369332"/>
          </a:xfrm>
          <a:prstGeom prst="rect">
            <a:avLst/>
          </a:prstGeom>
          <a:noFill/>
        </p:spPr>
        <p:txBody>
          <a:bodyPr wrap="square" rtlCol="0">
            <a:spAutoFit/>
          </a:bodyPr>
          <a:lstStyle/>
          <a:p>
            <a:r>
              <a:rPr lang="en-US" dirty="0" smtClean="0"/>
              <a:t>If Employee login is successful, he is redirected to the employee specific dashboard</a:t>
            </a:r>
            <a:endParaRPr lang="en-US" dirty="0"/>
          </a:p>
        </p:txBody>
      </p:sp>
      <p:sp>
        <p:nvSpPr>
          <p:cNvPr id="11" name="Rounded Rectangle 10"/>
          <p:cNvSpPr/>
          <p:nvPr/>
        </p:nvSpPr>
        <p:spPr>
          <a:xfrm>
            <a:off x="1348510" y="2567709"/>
            <a:ext cx="1413164" cy="3001818"/>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t>SIDEBAR</a:t>
            </a:r>
          </a:p>
          <a:p>
            <a:pPr algn="ctr"/>
            <a:r>
              <a:rPr lang="en-US" dirty="0" smtClean="0"/>
              <a:t>…………….</a:t>
            </a:r>
          </a:p>
          <a:p>
            <a:pPr algn="ctr"/>
            <a:r>
              <a:rPr lang="en-US" dirty="0" smtClean="0"/>
              <a:t>Meeting Requests</a:t>
            </a:r>
          </a:p>
          <a:p>
            <a:pPr algn="ctr"/>
            <a:r>
              <a:rPr lang="en-US" dirty="0" smtClean="0"/>
              <a:t>………………</a:t>
            </a:r>
          </a:p>
          <a:p>
            <a:pPr algn="ctr"/>
            <a:r>
              <a:rPr lang="en-US" dirty="0" smtClean="0"/>
              <a:t>Meetings Confirmed</a:t>
            </a:r>
          </a:p>
          <a:p>
            <a:pPr algn="ctr"/>
            <a:r>
              <a:rPr lang="en-US" dirty="0" smtClean="0"/>
              <a:t>………………</a:t>
            </a:r>
          </a:p>
          <a:p>
            <a:pPr algn="ctr"/>
            <a:r>
              <a:rPr lang="en-US" dirty="0" smtClean="0"/>
              <a:t>Meetings Approved</a:t>
            </a:r>
            <a:endParaRPr lang="en-US" dirty="0"/>
          </a:p>
        </p:txBody>
      </p:sp>
      <p:sp>
        <p:nvSpPr>
          <p:cNvPr id="12" name="Rectangle 11"/>
          <p:cNvSpPr/>
          <p:nvPr/>
        </p:nvSpPr>
        <p:spPr>
          <a:xfrm>
            <a:off x="2983345" y="2650836"/>
            <a:ext cx="7509164" cy="29186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DASHBOARD</a:t>
            </a:r>
            <a:endParaRPr lang="en-US" dirty="0">
              <a:solidFill>
                <a:schemeClr val="tx1"/>
              </a:solidFill>
            </a:endParaRPr>
          </a:p>
        </p:txBody>
      </p:sp>
      <p:sp>
        <p:nvSpPr>
          <p:cNvPr id="13" name="TextBox 12"/>
          <p:cNvSpPr txBox="1"/>
          <p:nvPr/>
        </p:nvSpPr>
        <p:spPr>
          <a:xfrm>
            <a:off x="1348509" y="6031345"/>
            <a:ext cx="2835564" cy="369332"/>
          </a:xfrm>
          <a:prstGeom prst="rect">
            <a:avLst/>
          </a:prstGeom>
          <a:noFill/>
        </p:spPr>
        <p:txBody>
          <a:bodyPr wrap="square" rtlCol="0">
            <a:spAutoFit/>
          </a:bodyPr>
          <a:lstStyle/>
          <a:p>
            <a:r>
              <a:rPr lang="en-US" dirty="0" smtClean="0"/>
              <a:t>Sidebar Navigation Options</a:t>
            </a:r>
            <a:endParaRPr lang="en-US" dirty="0"/>
          </a:p>
        </p:txBody>
      </p:sp>
      <p:cxnSp>
        <p:nvCxnSpPr>
          <p:cNvPr id="15" name="Straight Arrow Connector 14"/>
          <p:cNvCxnSpPr/>
          <p:nvPr/>
        </p:nvCxnSpPr>
        <p:spPr>
          <a:xfrm flipH="1">
            <a:off x="1893455" y="5495636"/>
            <a:ext cx="9236" cy="57265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6" name="TextBox 15"/>
          <p:cNvSpPr txBox="1"/>
          <p:nvPr/>
        </p:nvSpPr>
        <p:spPr>
          <a:xfrm>
            <a:off x="7019119" y="6068291"/>
            <a:ext cx="6410036" cy="369332"/>
          </a:xfrm>
          <a:prstGeom prst="rect">
            <a:avLst/>
          </a:prstGeom>
          <a:noFill/>
        </p:spPr>
        <p:txBody>
          <a:bodyPr wrap="square" rtlCol="0">
            <a:spAutoFit/>
          </a:bodyPr>
          <a:lstStyle/>
          <a:p>
            <a:r>
              <a:rPr lang="en-US" dirty="0" smtClean="0"/>
              <a:t>Employee clicks on Meeting Requests tab.</a:t>
            </a:r>
            <a:endParaRPr lang="en-US" dirty="0"/>
          </a:p>
        </p:txBody>
      </p:sp>
      <p:pic>
        <p:nvPicPr>
          <p:cNvPr id="6146" name="Picture 2" descr="Notification icon bell alarm alert Royalty Free Vector Image"/>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0197" t="20065" r="19962" b="26581"/>
          <a:stretch/>
        </p:blipFill>
        <p:spPr bwMode="auto">
          <a:xfrm>
            <a:off x="8125226" y="1921163"/>
            <a:ext cx="399938" cy="37869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46310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136072" y="775855"/>
            <a:ext cx="10455563" cy="5043054"/>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 name="Rectangle 2"/>
          <p:cNvSpPr/>
          <p:nvPr/>
        </p:nvSpPr>
        <p:spPr>
          <a:xfrm>
            <a:off x="1348509" y="1016000"/>
            <a:ext cx="1136073" cy="65578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smtClean="0"/>
              <a:t>LOGO</a:t>
            </a:r>
            <a:endParaRPr lang="en-US" dirty="0"/>
          </a:p>
        </p:txBody>
      </p:sp>
      <p:sp>
        <p:nvSpPr>
          <p:cNvPr id="4" name="Rectangle 3"/>
          <p:cNvSpPr/>
          <p:nvPr/>
        </p:nvSpPr>
        <p:spPr>
          <a:xfrm>
            <a:off x="2886363" y="1016000"/>
            <a:ext cx="8557491" cy="65578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smtClean="0"/>
              <a:t>PARITY INFOTECH SOLUTIONS PRIVATE LIMITED</a:t>
            </a:r>
            <a:endParaRPr lang="en-US" dirty="0"/>
          </a:p>
        </p:txBody>
      </p:sp>
      <p:sp>
        <p:nvSpPr>
          <p:cNvPr id="5" name="Rectangle 4"/>
          <p:cNvSpPr/>
          <p:nvPr/>
        </p:nvSpPr>
        <p:spPr>
          <a:xfrm>
            <a:off x="1348508" y="1764145"/>
            <a:ext cx="10095346" cy="692728"/>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smtClean="0"/>
              <a:t>EMPLOYEE LOGIN                                              </a:t>
            </a:r>
            <a:endParaRPr lang="en-US" dirty="0"/>
          </a:p>
        </p:txBody>
      </p:sp>
      <p:sp>
        <p:nvSpPr>
          <p:cNvPr id="6" name="Rounded Rectangle 5"/>
          <p:cNvSpPr/>
          <p:nvPr/>
        </p:nvSpPr>
        <p:spPr>
          <a:xfrm>
            <a:off x="1348510" y="2567708"/>
            <a:ext cx="1413164" cy="3112655"/>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t>SIDEBAR</a:t>
            </a:r>
          </a:p>
          <a:p>
            <a:pPr algn="ctr"/>
            <a:r>
              <a:rPr lang="en-US" dirty="0" smtClean="0"/>
              <a:t>…………….</a:t>
            </a:r>
          </a:p>
          <a:p>
            <a:pPr algn="ctr"/>
            <a:r>
              <a:rPr lang="en-US" dirty="0" smtClean="0">
                <a:solidFill>
                  <a:srgbClr val="FF0000"/>
                </a:solidFill>
              </a:rPr>
              <a:t>Meeting Requests</a:t>
            </a:r>
          </a:p>
          <a:p>
            <a:pPr algn="ctr"/>
            <a:r>
              <a:rPr lang="en-US" dirty="0" smtClean="0"/>
              <a:t>………………</a:t>
            </a:r>
          </a:p>
          <a:p>
            <a:pPr algn="ctr"/>
            <a:r>
              <a:rPr lang="en-US" dirty="0" smtClean="0"/>
              <a:t>Meetings Requests</a:t>
            </a:r>
          </a:p>
          <a:p>
            <a:pPr algn="ctr"/>
            <a:r>
              <a:rPr lang="en-US" dirty="0" smtClean="0"/>
              <a:t>Consented</a:t>
            </a:r>
          </a:p>
          <a:p>
            <a:pPr algn="ctr"/>
            <a:r>
              <a:rPr lang="en-US" dirty="0" smtClean="0"/>
              <a:t>………………</a:t>
            </a:r>
          </a:p>
          <a:p>
            <a:pPr algn="ctr"/>
            <a:r>
              <a:rPr lang="en-US" dirty="0" smtClean="0"/>
              <a:t>Meetings Approved</a:t>
            </a:r>
            <a:endParaRPr lang="en-US" dirty="0"/>
          </a:p>
        </p:txBody>
      </p:sp>
      <p:sp>
        <p:nvSpPr>
          <p:cNvPr id="7" name="Rectangle 6"/>
          <p:cNvSpPr/>
          <p:nvPr/>
        </p:nvSpPr>
        <p:spPr>
          <a:xfrm>
            <a:off x="2983345" y="2650836"/>
            <a:ext cx="8460510" cy="29186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schemeClr val="tx1"/>
              </a:solidFill>
            </a:endParaRPr>
          </a:p>
        </p:txBody>
      </p:sp>
      <p:sp>
        <p:nvSpPr>
          <p:cNvPr id="8" name="TextBox 7"/>
          <p:cNvSpPr txBox="1"/>
          <p:nvPr/>
        </p:nvSpPr>
        <p:spPr>
          <a:xfrm>
            <a:off x="10686472" y="286329"/>
            <a:ext cx="2604655" cy="369332"/>
          </a:xfrm>
          <a:prstGeom prst="rect">
            <a:avLst/>
          </a:prstGeom>
          <a:noFill/>
        </p:spPr>
        <p:txBody>
          <a:bodyPr wrap="square" rtlCol="0">
            <a:spAutoFit/>
          </a:bodyPr>
          <a:lstStyle/>
          <a:p>
            <a:r>
              <a:rPr lang="en-US" dirty="0" smtClean="0">
                <a:solidFill>
                  <a:srgbClr val="FF0000"/>
                </a:solidFill>
              </a:rPr>
              <a:t>EMPLOYEE</a:t>
            </a:r>
            <a:endParaRPr lang="en-US" dirty="0">
              <a:solidFill>
                <a:srgbClr val="FF0000"/>
              </a:solidFill>
            </a:endParaRPr>
          </a:p>
        </p:txBody>
      </p:sp>
      <p:sp>
        <p:nvSpPr>
          <p:cNvPr id="9" name="Rounded Rectangle 8"/>
          <p:cNvSpPr/>
          <p:nvPr/>
        </p:nvSpPr>
        <p:spPr>
          <a:xfrm>
            <a:off x="9503699" y="1911927"/>
            <a:ext cx="1597891" cy="4156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Hi! ABC</a:t>
            </a:r>
            <a:endParaRPr lang="en-US" dirty="0"/>
          </a:p>
        </p:txBody>
      </p:sp>
      <p:pic>
        <p:nvPicPr>
          <p:cNvPr id="10" name="Pictur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10833219" y="1842137"/>
            <a:ext cx="536743" cy="53674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graphicFrame>
        <p:nvGraphicFramePr>
          <p:cNvPr id="11" name="Table 10"/>
          <p:cNvGraphicFramePr>
            <a:graphicFrameLocks noGrp="1"/>
          </p:cNvGraphicFramePr>
          <p:nvPr>
            <p:extLst>
              <p:ext uri="{D42A27DB-BD31-4B8C-83A1-F6EECF244321}">
                <p14:modId xmlns:p14="http://schemas.microsoft.com/office/powerpoint/2010/main" val="1474496126"/>
              </p:ext>
            </p:extLst>
          </p:nvPr>
        </p:nvGraphicFramePr>
        <p:xfrm>
          <a:off x="3084944" y="3185775"/>
          <a:ext cx="8211128" cy="2220269"/>
        </p:xfrm>
        <a:graphic>
          <a:graphicData uri="http://schemas.openxmlformats.org/drawingml/2006/table">
            <a:tbl>
              <a:tblPr firstRow="1" bandRow="1">
                <a:tableStyleId>{5C22544A-7EE6-4342-B048-85BDC9FD1C3A}</a:tableStyleId>
              </a:tblPr>
              <a:tblGrid>
                <a:gridCol w="1306317">
                  <a:extLst>
                    <a:ext uri="{9D8B030D-6E8A-4147-A177-3AD203B41FA5}">
                      <a16:colId xmlns:a16="http://schemas.microsoft.com/office/drawing/2014/main" val="796140357"/>
                    </a:ext>
                  </a:extLst>
                </a:gridCol>
                <a:gridCol w="811782">
                  <a:extLst>
                    <a:ext uri="{9D8B030D-6E8A-4147-A177-3AD203B41FA5}">
                      <a16:colId xmlns:a16="http://schemas.microsoft.com/office/drawing/2014/main" val="1274671593"/>
                    </a:ext>
                  </a:extLst>
                </a:gridCol>
                <a:gridCol w="1418285">
                  <a:extLst>
                    <a:ext uri="{9D8B030D-6E8A-4147-A177-3AD203B41FA5}">
                      <a16:colId xmlns:a16="http://schemas.microsoft.com/office/drawing/2014/main" val="215817788"/>
                    </a:ext>
                  </a:extLst>
                </a:gridCol>
                <a:gridCol w="970406">
                  <a:extLst>
                    <a:ext uri="{9D8B030D-6E8A-4147-A177-3AD203B41FA5}">
                      <a16:colId xmlns:a16="http://schemas.microsoft.com/office/drawing/2014/main" val="1657308105"/>
                    </a:ext>
                  </a:extLst>
                </a:gridCol>
                <a:gridCol w="1474271">
                  <a:extLst>
                    <a:ext uri="{9D8B030D-6E8A-4147-A177-3AD203B41FA5}">
                      <a16:colId xmlns:a16="http://schemas.microsoft.com/office/drawing/2014/main" val="2271225580"/>
                    </a:ext>
                  </a:extLst>
                </a:gridCol>
                <a:gridCol w="1237815">
                  <a:extLst>
                    <a:ext uri="{9D8B030D-6E8A-4147-A177-3AD203B41FA5}">
                      <a16:colId xmlns:a16="http://schemas.microsoft.com/office/drawing/2014/main" val="4280893533"/>
                    </a:ext>
                  </a:extLst>
                </a:gridCol>
                <a:gridCol w="992252">
                  <a:extLst>
                    <a:ext uri="{9D8B030D-6E8A-4147-A177-3AD203B41FA5}">
                      <a16:colId xmlns:a16="http://schemas.microsoft.com/office/drawing/2014/main" val="2032826427"/>
                    </a:ext>
                  </a:extLst>
                </a:gridCol>
              </a:tblGrid>
              <a:tr h="370840">
                <a:tc>
                  <a:txBody>
                    <a:bodyPr/>
                    <a:lstStyle/>
                    <a:p>
                      <a:r>
                        <a:rPr lang="en-US" dirty="0" smtClean="0"/>
                        <a:t>Date</a:t>
                      </a:r>
                      <a:endParaRPr lang="en-US" dirty="0"/>
                    </a:p>
                  </a:txBody>
                  <a:tcPr/>
                </a:tc>
                <a:tc>
                  <a:txBody>
                    <a:bodyPr/>
                    <a:lstStyle/>
                    <a:p>
                      <a:r>
                        <a:rPr lang="en-US" dirty="0" smtClean="0"/>
                        <a:t>Name</a:t>
                      </a:r>
                      <a:endParaRPr lang="en-US" dirty="0"/>
                    </a:p>
                  </a:txBody>
                  <a:tcPr/>
                </a:tc>
                <a:tc>
                  <a:txBody>
                    <a:bodyPr/>
                    <a:lstStyle/>
                    <a:p>
                      <a:r>
                        <a:rPr lang="en-US" dirty="0" smtClean="0"/>
                        <a:t>Designation</a:t>
                      </a:r>
                      <a:endParaRPr lang="en-US" dirty="0"/>
                    </a:p>
                  </a:txBody>
                  <a:tcPr/>
                </a:tc>
                <a:tc>
                  <a:txBody>
                    <a:bodyPr/>
                    <a:lstStyle/>
                    <a:p>
                      <a:r>
                        <a:rPr lang="en-US" dirty="0" smtClean="0"/>
                        <a:t>Purpose</a:t>
                      </a:r>
                      <a:endParaRPr lang="en-US" dirty="0"/>
                    </a:p>
                  </a:txBody>
                  <a:tcPr/>
                </a:tc>
                <a:tc>
                  <a:txBody>
                    <a:bodyPr/>
                    <a:lstStyle/>
                    <a:p>
                      <a:r>
                        <a:rPr lang="en-US" dirty="0" smtClean="0"/>
                        <a:t>Organization</a:t>
                      </a:r>
                      <a:endParaRPr lang="en-US" dirty="0"/>
                    </a:p>
                  </a:txBody>
                  <a:tcPr/>
                </a:tc>
                <a:tc>
                  <a:txBody>
                    <a:bodyPr/>
                    <a:lstStyle/>
                    <a:p>
                      <a:r>
                        <a:rPr lang="en-US" dirty="0" smtClean="0"/>
                        <a:t>Date/Time</a:t>
                      </a:r>
                      <a:endParaRPr lang="en-US" dirty="0"/>
                    </a:p>
                  </a:txBody>
                  <a:tcPr/>
                </a:tc>
                <a:tc>
                  <a:txBody>
                    <a:bodyPr/>
                    <a:lstStyle/>
                    <a:p>
                      <a:r>
                        <a:rPr lang="en-US" dirty="0" smtClean="0"/>
                        <a:t>Consent</a:t>
                      </a:r>
                      <a:endParaRPr lang="en-US" dirty="0"/>
                    </a:p>
                  </a:txBody>
                  <a:tcPr/>
                </a:tc>
                <a:extLst>
                  <a:ext uri="{0D108BD9-81ED-4DB2-BD59-A6C34878D82A}">
                    <a16:rowId xmlns:a16="http://schemas.microsoft.com/office/drawing/2014/main" val="3577405082"/>
                  </a:ext>
                </a:extLst>
              </a:tr>
              <a:tr h="1107749">
                <a:tc>
                  <a:txBody>
                    <a:bodyPr/>
                    <a:lstStyle/>
                    <a:p>
                      <a:r>
                        <a:rPr lang="en-US" dirty="0" smtClean="0"/>
                        <a:t>05-09-2020</a:t>
                      </a:r>
                      <a:endParaRPr lang="en-US" dirty="0"/>
                    </a:p>
                  </a:txBody>
                  <a:tcPr/>
                </a:tc>
                <a:tc>
                  <a:txBody>
                    <a:bodyPr/>
                    <a:lstStyle/>
                    <a:p>
                      <a:r>
                        <a:rPr lang="en-US" dirty="0" smtClean="0"/>
                        <a:t>Visitor</a:t>
                      </a:r>
                      <a:endParaRPr lang="en-US" dirty="0"/>
                    </a:p>
                  </a:txBody>
                  <a:tcPr/>
                </a:tc>
                <a:tc>
                  <a:txBody>
                    <a:bodyPr/>
                    <a:lstStyle/>
                    <a:p>
                      <a:r>
                        <a:rPr lang="en-US" dirty="0" smtClean="0"/>
                        <a:t>Secretary</a:t>
                      </a:r>
                      <a:endParaRPr lang="en-US" dirty="0"/>
                    </a:p>
                  </a:txBody>
                  <a:tcPr/>
                </a:tc>
                <a:tc>
                  <a:txBody>
                    <a:bodyPr/>
                    <a:lstStyle/>
                    <a:p>
                      <a:r>
                        <a:rPr lang="en-US" dirty="0" smtClean="0"/>
                        <a:t>Official</a:t>
                      </a:r>
                      <a:endParaRPr lang="en-US" dirty="0"/>
                    </a:p>
                  </a:txBody>
                  <a:tcPr/>
                </a:tc>
                <a:tc>
                  <a:txBody>
                    <a:bodyPr/>
                    <a:lstStyle/>
                    <a:p>
                      <a:r>
                        <a:rPr lang="en-US" dirty="0" smtClean="0"/>
                        <a:t>MHA</a:t>
                      </a:r>
                      <a:endParaRPr lang="en-US" dirty="0"/>
                    </a:p>
                  </a:txBody>
                  <a:tcPr/>
                </a:tc>
                <a:tc>
                  <a:txBody>
                    <a:bodyPr/>
                    <a:lstStyle/>
                    <a:p>
                      <a:r>
                        <a:rPr lang="en-US" dirty="0" smtClean="0"/>
                        <a:t>07-Sept</a:t>
                      </a:r>
                    </a:p>
                    <a:p>
                      <a:r>
                        <a:rPr lang="en-US" dirty="0" smtClean="0"/>
                        <a:t>4-6</a:t>
                      </a:r>
                      <a:r>
                        <a:rPr lang="en-US" baseline="0" dirty="0" smtClean="0"/>
                        <a:t> PM</a:t>
                      </a:r>
                      <a:endParaRPr lang="en-US" dirty="0"/>
                    </a:p>
                  </a:txBody>
                  <a:tcPr/>
                </a:tc>
                <a:tc>
                  <a:txBody>
                    <a:bodyPr/>
                    <a:lstStyle/>
                    <a:p>
                      <a:r>
                        <a:rPr lang="en-US" dirty="0" smtClean="0"/>
                        <a:t>Pending</a:t>
                      </a:r>
                      <a:endParaRPr lang="en-US" dirty="0"/>
                    </a:p>
                  </a:txBody>
                  <a:tcPr/>
                </a:tc>
                <a:extLst>
                  <a:ext uri="{0D108BD9-81ED-4DB2-BD59-A6C34878D82A}">
                    <a16:rowId xmlns:a16="http://schemas.microsoft.com/office/drawing/2014/main" val="654443627"/>
                  </a:ext>
                </a:extLst>
              </a:tr>
              <a:tr h="37084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350304772"/>
                  </a:ext>
                </a:extLst>
              </a:tr>
              <a:tr h="37084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55300326"/>
                  </a:ext>
                </a:extLst>
              </a:tr>
            </a:tbl>
          </a:graphicData>
        </a:graphic>
      </p:graphicFrame>
      <p:sp>
        <p:nvSpPr>
          <p:cNvPr id="12" name="TextBox 11"/>
          <p:cNvSpPr txBox="1"/>
          <p:nvPr/>
        </p:nvSpPr>
        <p:spPr>
          <a:xfrm>
            <a:off x="2983345" y="2751727"/>
            <a:ext cx="3140364" cy="369332"/>
          </a:xfrm>
          <a:prstGeom prst="rect">
            <a:avLst/>
          </a:prstGeom>
          <a:noFill/>
        </p:spPr>
        <p:txBody>
          <a:bodyPr wrap="square" rtlCol="0">
            <a:spAutoFit/>
          </a:bodyPr>
          <a:lstStyle/>
          <a:p>
            <a:r>
              <a:rPr lang="en-US" dirty="0" smtClean="0"/>
              <a:t>Dashboard/Meeting Requests-</a:t>
            </a:r>
            <a:endParaRPr lang="en-US" dirty="0"/>
          </a:p>
        </p:txBody>
      </p:sp>
      <p:sp>
        <p:nvSpPr>
          <p:cNvPr id="13" name="TextBox 12"/>
          <p:cNvSpPr txBox="1"/>
          <p:nvPr/>
        </p:nvSpPr>
        <p:spPr>
          <a:xfrm>
            <a:off x="397164" y="286329"/>
            <a:ext cx="4636654" cy="369332"/>
          </a:xfrm>
          <a:prstGeom prst="rect">
            <a:avLst/>
          </a:prstGeom>
          <a:noFill/>
        </p:spPr>
        <p:txBody>
          <a:bodyPr wrap="square" rtlCol="0">
            <a:spAutoFit/>
          </a:bodyPr>
          <a:lstStyle/>
          <a:p>
            <a:r>
              <a:rPr lang="en-US" dirty="0" smtClean="0"/>
              <a:t>Employee sees the request on his dashboard.</a:t>
            </a:r>
            <a:endParaRPr lang="en-US" dirty="0"/>
          </a:p>
        </p:txBody>
      </p:sp>
      <p:sp>
        <p:nvSpPr>
          <p:cNvPr id="14" name="Oval 13"/>
          <p:cNvSpPr/>
          <p:nvPr/>
        </p:nvSpPr>
        <p:spPr>
          <a:xfrm>
            <a:off x="10510981" y="3895821"/>
            <a:ext cx="175491" cy="166254"/>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10815780" y="3897746"/>
            <a:ext cx="175491" cy="166254"/>
          </a:xfrm>
          <a:prstGeom prst="ellipse">
            <a:avLst/>
          </a:prstGeom>
          <a:solidFill>
            <a:srgbClr val="00B05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pic>
        <p:nvPicPr>
          <p:cNvPr id="16" name="Picture 2" descr="Notification icon bell alarm alert Royalty Free Vector Image"/>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0197" t="20065" r="19962" b="26581"/>
          <a:stretch/>
        </p:blipFill>
        <p:spPr bwMode="auto">
          <a:xfrm>
            <a:off x="8835389" y="1930399"/>
            <a:ext cx="399938" cy="37869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17" name="Rectangle 16"/>
          <p:cNvSpPr/>
          <p:nvPr/>
        </p:nvSpPr>
        <p:spPr>
          <a:xfrm>
            <a:off x="397164" y="5896901"/>
            <a:ext cx="12196618" cy="923330"/>
          </a:xfrm>
          <a:prstGeom prst="rect">
            <a:avLst/>
          </a:prstGeom>
        </p:spPr>
        <p:txBody>
          <a:bodyPr wrap="square">
            <a:spAutoFit/>
          </a:bodyPr>
          <a:lstStyle/>
          <a:p>
            <a:r>
              <a:rPr lang="en-US" dirty="0" smtClean="0"/>
              <a:t>If the employee clicks on Red button,      the meeting is cancelled. An SMS is sent to the visitor, that the person is not </a:t>
            </a:r>
          </a:p>
          <a:p>
            <a:r>
              <a:rPr lang="en-US" dirty="0" smtClean="0"/>
              <a:t>available at that time. Kindly try another time. If the employee clicks on Green button.     The meeting request is forwarded </a:t>
            </a:r>
          </a:p>
          <a:p>
            <a:r>
              <a:rPr lang="en-US" dirty="0" smtClean="0"/>
              <a:t>to the higher official for approval </a:t>
            </a:r>
            <a:endParaRPr lang="en-US" dirty="0"/>
          </a:p>
        </p:txBody>
      </p:sp>
      <p:sp>
        <p:nvSpPr>
          <p:cNvPr id="18" name="Oval 17"/>
          <p:cNvSpPr/>
          <p:nvPr/>
        </p:nvSpPr>
        <p:spPr>
          <a:xfrm>
            <a:off x="3985488" y="5975927"/>
            <a:ext cx="175491" cy="166254"/>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8548248" y="6270721"/>
            <a:ext cx="175491" cy="166254"/>
          </a:xfrm>
          <a:prstGeom prst="ellipse">
            <a:avLst/>
          </a:prstGeom>
          <a:solidFill>
            <a:srgbClr val="00B05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pic>
        <p:nvPicPr>
          <p:cNvPr id="20" name="Picture 6" descr="blue person icon - blue person icon PNG image with transparent background |  TOP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31692" y="3920451"/>
            <a:ext cx="502126" cy="51348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213811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a:xfrm>
            <a:off x="240145" y="237469"/>
            <a:ext cx="12196618" cy="1200329"/>
          </a:xfrm>
          <a:prstGeom prst="rect">
            <a:avLst/>
          </a:prstGeom>
        </p:spPr>
        <p:txBody>
          <a:bodyPr wrap="square">
            <a:spAutoFit/>
          </a:bodyPr>
          <a:lstStyle/>
          <a:p>
            <a:r>
              <a:rPr lang="en-US" dirty="0" smtClean="0"/>
              <a:t>If the higher official clicks on Red button,      the meeting is cancelled. An SMS is sent to the visitor, that the person is not available at that time. Also, in approved meetings of the employee, it shows ‘cancelled’.  If the higher official clicks on </a:t>
            </a:r>
          </a:p>
          <a:p>
            <a:r>
              <a:rPr lang="en-US" dirty="0" smtClean="0"/>
              <a:t>Green button. The meeting request is forwarded to the higher official for approval or forwarded to the Security personnel informing them about the visit and add it to the reception desk-the record of the visitor.</a:t>
            </a:r>
          </a:p>
        </p:txBody>
      </p:sp>
      <p:sp>
        <p:nvSpPr>
          <p:cNvPr id="8" name="Rectangle 7"/>
          <p:cNvSpPr/>
          <p:nvPr/>
        </p:nvSpPr>
        <p:spPr>
          <a:xfrm>
            <a:off x="452584" y="1625290"/>
            <a:ext cx="11065163" cy="5043054"/>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7" name="Rectangle 16"/>
          <p:cNvSpPr/>
          <p:nvPr/>
        </p:nvSpPr>
        <p:spPr>
          <a:xfrm>
            <a:off x="2165926" y="3495099"/>
            <a:ext cx="9268693" cy="29186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schemeClr val="tx1"/>
              </a:solidFill>
            </a:endParaRPr>
          </a:p>
        </p:txBody>
      </p:sp>
      <p:graphicFrame>
        <p:nvGraphicFramePr>
          <p:cNvPr id="2" name="Table 1"/>
          <p:cNvGraphicFramePr>
            <a:graphicFrameLocks noGrp="1"/>
          </p:cNvGraphicFramePr>
          <p:nvPr>
            <p:extLst>
              <p:ext uri="{D42A27DB-BD31-4B8C-83A1-F6EECF244321}">
                <p14:modId xmlns:p14="http://schemas.microsoft.com/office/powerpoint/2010/main" val="275207306"/>
              </p:ext>
            </p:extLst>
          </p:nvPr>
        </p:nvGraphicFramePr>
        <p:xfrm>
          <a:off x="2235202" y="3943525"/>
          <a:ext cx="9116291" cy="1747520"/>
        </p:xfrm>
        <a:graphic>
          <a:graphicData uri="http://schemas.openxmlformats.org/drawingml/2006/table">
            <a:tbl>
              <a:tblPr firstRow="1" bandRow="1">
                <a:tableStyleId>{5C22544A-7EE6-4342-B048-85BDC9FD1C3A}</a:tableStyleId>
              </a:tblPr>
              <a:tblGrid>
                <a:gridCol w="1264034">
                  <a:extLst>
                    <a:ext uri="{9D8B030D-6E8A-4147-A177-3AD203B41FA5}">
                      <a16:colId xmlns:a16="http://schemas.microsoft.com/office/drawing/2014/main" val="796140357"/>
                    </a:ext>
                  </a:extLst>
                </a:gridCol>
                <a:gridCol w="785045">
                  <a:extLst>
                    <a:ext uri="{9D8B030D-6E8A-4147-A177-3AD203B41FA5}">
                      <a16:colId xmlns:a16="http://schemas.microsoft.com/office/drawing/2014/main" val="1274671593"/>
                    </a:ext>
                  </a:extLst>
                </a:gridCol>
                <a:gridCol w="1356821">
                  <a:extLst>
                    <a:ext uri="{9D8B030D-6E8A-4147-A177-3AD203B41FA5}">
                      <a16:colId xmlns:a16="http://schemas.microsoft.com/office/drawing/2014/main" val="215817788"/>
                    </a:ext>
                  </a:extLst>
                </a:gridCol>
                <a:gridCol w="969158">
                  <a:extLst>
                    <a:ext uri="{9D8B030D-6E8A-4147-A177-3AD203B41FA5}">
                      <a16:colId xmlns:a16="http://schemas.microsoft.com/office/drawing/2014/main" val="1657308105"/>
                    </a:ext>
                  </a:extLst>
                </a:gridCol>
                <a:gridCol w="1430663">
                  <a:extLst>
                    <a:ext uri="{9D8B030D-6E8A-4147-A177-3AD203B41FA5}">
                      <a16:colId xmlns:a16="http://schemas.microsoft.com/office/drawing/2014/main" val="2271225580"/>
                    </a:ext>
                  </a:extLst>
                </a:gridCol>
                <a:gridCol w="1241624">
                  <a:extLst>
                    <a:ext uri="{9D8B030D-6E8A-4147-A177-3AD203B41FA5}">
                      <a16:colId xmlns:a16="http://schemas.microsoft.com/office/drawing/2014/main" val="4280893533"/>
                    </a:ext>
                  </a:extLst>
                </a:gridCol>
                <a:gridCol w="969818">
                  <a:extLst>
                    <a:ext uri="{9D8B030D-6E8A-4147-A177-3AD203B41FA5}">
                      <a16:colId xmlns:a16="http://schemas.microsoft.com/office/drawing/2014/main" val="2032826427"/>
                    </a:ext>
                  </a:extLst>
                </a:gridCol>
                <a:gridCol w="1099128">
                  <a:extLst>
                    <a:ext uri="{9D8B030D-6E8A-4147-A177-3AD203B41FA5}">
                      <a16:colId xmlns:a16="http://schemas.microsoft.com/office/drawing/2014/main" val="259332015"/>
                    </a:ext>
                  </a:extLst>
                </a:gridCol>
              </a:tblGrid>
              <a:tr h="217864">
                <a:tc>
                  <a:txBody>
                    <a:bodyPr/>
                    <a:lstStyle/>
                    <a:p>
                      <a:r>
                        <a:rPr lang="en-US" dirty="0" smtClean="0"/>
                        <a:t>Date</a:t>
                      </a:r>
                      <a:endParaRPr lang="en-US" dirty="0"/>
                    </a:p>
                  </a:txBody>
                  <a:tcPr/>
                </a:tc>
                <a:tc>
                  <a:txBody>
                    <a:bodyPr/>
                    <a:lstStyle/>
                    <a:p>
                      <a:r>
                        <a:rPr lang="en-US" dirty="0" smtClean="0"/>
                        <a:t>Name</a:t>
                      </a:r>
                      <a:endParaRPr lang="en-US" dirty="0"/>
                    </a:p>
                  </a:txBody>
                  <a:tcPr/>
                </a:tc>
                <a:tc>
                  <a:txBody>
                    <a:bodyPr/>
                    <a:lstStyle/>
                    <a:p>
                      <a:r>
                        <a:rPr lang="en-US" dirty="0" smtClean="0"/>
                        <a:t>Designation</a:t>
                      </a:r>
                      <a:endParaRPr lang="en-US" dirty="0"/>
                    </a:p>
                  </a:txBody>
                  <a:tcPr/>
                </a:tc>
                <a:tc>
                  <a:txBody>
                    <a:bodyPr/>
                    <a:lstStyle/>
                    <a:p>
                      <a:r>
                        <a:rPr lang="en-US" dirty="0" smtClean="0"/>
                        <a:t>Purpose</a:t>
                      </a:r>
                      <a:endParaRPr lang="en-US" dirty="0"/>
                    </a:p>
                  </a:txBody>
                  <a:tcPr/>
                </a:tc>
                <a:tc>
                  <a:txBody>
                    <a:bodyPr/>
                    <a:lstStyle/>
                    <a:p>
                      <a:r>
                        <a:rPr lang="en-US" dirty="0" smtClean="0"/>
                        <a:t>Organization</a:t>
                      </a:r>
                      <a:endParaRPr lang="en-US" dirty="0"/>
                    </a:p>
                  </a:txBody>
                  <a:tcPr/>
                </a:tc>
                <a:tc>
                  <a:txBody>
                    <a:bodyPr/>
                    <a:lstStyle/>
                    <a:p>
                      <a:r>
                        <a:rPr lang="en-US" dirty="0" smtClean="0"/>
                        <a:t>Date/Time</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To Meet</a:t>
                      </a:r>
                    </a:p>
                  </a:txBody>
                  <a:tcPr/>
                </a:tc>
                <a:tc>
                  <a:txBody>
                    <a:bodyPr/>
                    <a:lstStyle/>
                    <a:p>
                      <a:r>
                        <a:rPr lang="en-US" dirty="0" smtClean="0"/>
                        <a:t>Approve</a:t>
                      </a:r>
                      <a:endParaRPr lang="en-US" dirty="0"/>
                    </a:p>
                  </a:txBody>
                  <a:tcPr/>
                </a:tc>
                <a:extLst>
                  <a:ext uri="{0D108BD9-81ED-4DB2-BD59-A6C34878D82A}">
                    <a16:rowId xmlns:a16="http://schemas.microsoft.com/office/drawing/2014/main" val="3577405082"/>
                  </a:ext>
                </a:extLst>
              </a:tr>
              <a:tr h="370840">
                <a:tc>
                  <a:txBody>
                    <a:bodyPr/>
                    <a:lstStyle/>
                    <a:p>
                      <a:r>
                        <a:rPr lang="en-US" dirty="0" smtClean="0"/>
                        <a:t>05-09-2020</a:t>
                      </a:r>
                      <a:endParaRPr lang="en-US" dirty="0"/>
                    </a:p>
                  </a:txBody>
                  <a:tcPr/>
                </a:tc>
                <a:tc>
                  <a:txBody>
                    <a:bodyPr/>
                    <a:lstStyle/>
                    <a:p>
                      <a:r>
                        <a:rPr lang="en-US" dirty="0" smtClean="0"/>
                        <a:t>Visitor</a:t>
                      </a:r>
                      <a:endParaRPr lang="en-US" dirty="0"/>
                    </a:p>
                  </a:txBody>
                  <a:tcPr/>
                </a:tc>
                <a:tc>
                  <a:txBody>
                    <a:bodyPr/>
                    <a:lstStyle/>
                    <a:p>
                      <a:r>
                        <a:rPr lang="en-US" dirty="0" smtClean="0"/>
                        <a:t>Secretary</a:t>
                      </a:r>
                      <a:endParaRPr lang="en-US" dirty="0"/>
                    </a:p>
                  </a:txBody>
                  <a:tcPr/>
                </a:tc>
                <a:tc>
                  <a:txBody>
                    <a:bodyPr/>
                    <a:lstStyle/>
                    <a:p>
                      <a:r>
                        <a:rPr lang="en-US" dirty="0" smtClean="0"/>
                        <a:t>Official</a:t>
                      </a:r>
                      <a:endParaRPr lang="en-US" dirty="0"/>
                    </a:p>
                  </a:txBody>
                  <a:tcPr/>
                </a:tc>
                <a:tc>
                  <a:txBody>
                    <a:bodyPr/>
                    <a:lstStyle/>
                    <a:p>
                      <a:r>
                        <a:rPr lang="en-US" dirty="0" smtClean="0"/>
                        <a:t>MHA</a:t>
                      </a:r>
                      <a:endParaRPr lang="en-US" dirty="0"/>
                    </a:p>
                  </a:txBody>
                  <a:tcPr/>
                </a:tc>
                <a:tc>
                  <a:txBody>
                    <a:bodyPr/>
                    <a:lstStyle/>
                    <a:p>
                      <a:r>
                        <a:rPr lang="en-US" dirty="0" smtClean="0"/>
                        <a:t>07-Sept</a:t>
                      </a:r>
                    </a:p>
                    <a:p>
                      <a:r>
                        <a:rPr lang="en-US" dirty="0" smtClean="0"/>
                        <a:t>4-6</a:t>
                      </a:r>
                      <a:r>
                        <a:rPr lang="en-US" baseline="0" dirty="0" smtClean="0"/>
                        <a:t> PM</a:t>
                      </a:r>
                      <a:endParaRPr lang="en-US" dirty="0"/>
                    </a:p>
                  </a:txBody>
                  <a:tcPr/>
                </a:tc>
                <a:tc>
                  <a:txBody>
                    <a:bodyPr/>
                    <a:lstStyle/>
                    <a:p>
                      <a:r>
                        <a:rPr lang="en-US" dirty="0" smtClean="0"/>
                        <a:t>ABC</a:t>
                      </a:r>
                      <a:endParaRPr lang="en-US" dirty="0"/>
                    </a:p>
                  </a:txBody>
                  <a:tcPr/>
                </a:tc>
                <a:tc>
                  <a:txBody>
                    <a:bodyPr/>
                    <a:lstStyle/>
                    <a:p>
                      <a:r>
                        <a:rPr lang="en-US" dirty="0" smtClean="0"/>
                        <a:t>Approval</a:t>
                      </a:r>
                      <a:endParaRPr lang="en-US" dirty="0"/>
                    </a:p>
                  </a:txBody>
                  <a:tcPr/>
                </a:tc>
                <a:extLst>
                  <a:ext uri="{0D108BD9-81ED-4DB2-BD59-A6C34878D82A}">
                    <a16:rowId xmlns:a16="http://schemas.microsoft.com/office/drawing/2014/main" val="654443627"/>
                  </a:ext>
                </a:extLst>
              </a:tr>
              <a:tr h="370840">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a:p>
                  </a:txBody>
                  <a:tcPr/>
                </a:tc>
                <a:extLst>
                  <a:ext uri="{0D108BD9-81ED-4DB2-BD59-A6C34878D82A}">
                    <a16:rowId xmlns:a16="http://schemas.microsoft.com/office/drawing/2014/main" val="3350304772"/>
                  </a:ext>
                </a:extLst>
              </a:tr>
              <a:tr h="370840">
                <a:tc>
                  <a:txBody>
                    <a:bodyPr/>
                    <a:lstStyle/>
                    <a:p>
                      <a:endParaRPr lang="en-US" dirty="0"/>
                    </a:p>
                  </a:txBody>
                  <a:tcPr/>
                </a:tc>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55300326"/>
                  </a:ext>
                </a:extLst>
              </a:tr>
            </a:tbl>
          </a:graphicData>
        </a:graphic>
      </p:graphicFrame>
      <p:sp>
        <p:nvSpPr>
          <p:cNvPr id="9" name="Rectangle 8"/>
          <p:cNvSpPr/>
          <p:nvPr/>
        </p:nvSpPr>
        <p:spPr>
          <a:xfrm>
            <a:off x="531091" y="1750287"/>
            <a:ext cx="1136073" cy="65578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smtClean="0"/>
              <a:t>LOGO</a:t>
            </a:r>
            <a:endParaRPr lang="en-US" dirty="0"/>
          </a:p>
        </p:txBody>
      </p:sp>
      <p:sp>
        <p:nvSpPr>
          <p:cNvPr id="10" name="Rectangle 9"/>
          <p:cNvSpPr/>
          <p:nvPr/>
        </p:nvSpPr>
        <p:spPr>
          <a:xfrm>
            <a:off x="2235202" y="1773072"/>
            <a:ext cx="9116291" cy="65578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smtClean="0"/>
              <a:t>PARITY INFOTECH SOLUTIONS PRIVATE LIMITED</a:t>
            </a:r>
            <a:endParaRPr lang="en-US" dirty="0"/>
          </a:p>
        </p:txBody>
      </p:sp>
      <p:sp>
        <p:nvSpPr>
          <p:cNvPr id="11" name="Rectangle 10"/>
          <p:cNvSpPr/>
          <p:nvPr/>
        </p:nvSpPr>
        <p:spPr>
          <a:xfrm>
            <a:off x="531091" y="2547818"/>
            <a:ext cx="10820402" cy="692728"/>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smtClean="0"/>
              <a:t>EMPLOYEE LOGIN  of HIGHER AUTHORITY OFFICIAL                                            </a:t>
            </a:r>
            <a:endParaRPr lang="en-US" dirty="0"/>
          </a:p>
        </p:txBody>
      </p:sp>
      <p:sp>
        <p:nvSpPr>
          <p:cNvPr id="12" name="Rounded Rectangle 11"/>
          <p:cNvSpPr/>
          <p:nvPr/>
        </p:nvSpPr>
        <p:spPr>
          <a:xfrm>
            <a:off x="609603" y="3453535"/>
            <a:ext cx="1413164" cy="3113515"/>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t>SIDEBAR</a:t>
            </a:r>
          </a:p>
          <a:p>
            <a:pPr algn="ctr"/>
            <a:r>
              <a:rPr lang="en-US" dirty="0" smtClean="0"/>
              <a:t>…………….</a:t>
            </a:r>
          </a:p>
          <a:p>
            <a:pPr algn="ctr"/>
            <a:r>
              <a:rPr lang="en-US" dirty="0" smtClean="0">
                <a:solidFill>
                  <a:schemeClr val="bg1"/>
                </a:solidFill>
              </a:rPr>
              <a:t>Meeting Requests</a:t>
            </a:r>
          </a:p>
          <a:p>
            <a:pPr algn="ctr"/>
            <a:r>
              <a:rPr lang="en-US" dirty="0" smtClean="0"/>
              <a:t>………………</a:t>
            </a:r>
          </a:p>
          <a:p>
            <a:pPr algn="ctr"/>
            <a:r>
              <a:rPr lang="en-US" dirty="0" smtClean="0">
                <a:solidFill>
                  <a:srgbClr val="FF0000"/>
                </a:solidFill>
              </a:rPr>
              <a:t>Meetings </a:t>
            </a:r>
          </a:p>
          <a:p>
            <a:pPr algn="ctr"/>
            <a:r>
              <a:rPr lang="en-US" dirty="0" smtClean="0">
                <a:solidFill>
                  <a:srgbClr val="FF0000"/>
                </a:solidFill>
              </a:rPr>
              <a:t>Requests</a:t>
            </a:r>
          </a:p>
          <a:p>
            <a:pPr algn="ctr"/>
            <a:r>
              <a:rPr lang="en-US" dirty="0" smtClean="0">
                <a:solidFill>
                  <a:srgbClr val="FF0000"/>
                </a:solidFill>
              </a:rPr>
              <a:t>Consented</a:t>
            </a:r>
          </a:p>
          <a:p>
            <a:pPr algn="ctr"/>
            <a:r>
              <a:rPr lang="en-US" dirty="0" smtClean="0"/>
              <a:t>………………</a:t>
            </a:r>
          </a:p>
          <a:p>
            <a:pPr algn="ctr"/>
            <a:r>
              <a:rPr lang="en-US" dirty="0" smtClean="0"/>
              <a:t>Meetings Approved</a:t>
            </a:r>
            <a:endParaRPr lang="en-US" dirty="0"/>
          </a:p>
        </p:txBody>
      </p:sp>
      <p:sp>
        <p:nvSpPr>
          <p:cNvPr id="13" name="TextBox 12"/>
          <p:cNvSpPr txBox="1"/>
          <p:nvPr/>
        </p:nvSpPr>
        <p:spPr>
          <a:xfrm>
            <a:off x="10096616" y="1195743"/>
            <a:ext cx="2604655" cy="369332"/>
          </a:xfrm>
          <a:prstGeom prst="rect">
            <a:avLst/>
          </a:prstGeom>
          <a:noFill/>
        </p:spPr>
        <p:txBody>
          <a:bodyPr wrap="square" rtlCol="0">
            <a:spAutoFit/>
          </a:bodyPr>
          <a:lstStyle/>
          <a:p>
            <a:r>
              <a:rPr lang="en-US" dirty="0" smtClean="0">
                <a:solidFill>
                  <a:srgbClr val="FF0000"/>
                </a:solidFill>
              </a:rPr>
              <a:t>HIGHER OFFICIAL</a:t>
            </a:r>
            <a:endParaRPr lang="en-US" dirty="0">
              <a:solidFill>
                <a:srgbClr val="FF0000"/>
              </a:solidFill>
            </a:endParaRPr>
          </a:p>
        </p:txBody>
      </p:sp>
      <p:sp>
        <p:nvSpPr>
          <p:cNvPr id="14" name="Rounded Rectangle 13"/>
          <p:cNvSpPr/>
          <p:nvPr/>
        </p:nvSpPr>
        <p:spPr>
          <a:xfrm>
            <a:off x="9376186" y="2686363"/>
            <a:ext cx="1597891" cy="4156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Hi! GHI</a:t>
            </a:r>
            <a:endParaRPr lang="en-US" dirty="0"/>
          </a:p>
        </p:txBody>
      </p:sp>
      <p:pic>
        <p:nvPicPr>
          <p:cNvPr id="15" name="Picture 1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10705706" y="2625810"/>
            <a:ext cx="536743" cy="53674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6" name="Picture 2" descr="Notification icon bell alarm alert Royalty Free Vector Image"/>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0197" t="20065" r="19962" b="26581"/>
          <a:stretch/>
        </p:blipFill>
        <p:spPr bwMode="auto">
          <a:xfrm>
            <a:off x="8809994" y="2727061"/>
            <a:ext cx="399938" cy="37869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18" name="Oval 17"/>
          <p:cNvSpPr/>
          <p:nvPr/>
        </p:nvSpPr>
        <p:spPr>
          <a:xfrm>
            <a:off x="10500198" y="4627416"/>
            <a:ext cx="175491" cy="166254"/>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10835014" y="4627416"/>
            <a:ext cx="175491" cy="166254"/>
          </a:xfrm>
          <a:prstGeom prst="ellipse">
            <a:avLst/>
          </a:prstGeom>
          <a:solidFill>
            <a:srgbClr val="00B05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1" name="Oval 20"/>
          <p:cNvSpPr/>
          <p:nvPr/>
        </p:nvSpPr>
        <p:spPr>
          <a:xfrm>
            <a:off x="4151743" y="357881"/>
            <a:ext cx="175491" cy="166254"/>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11223457" y="580546"/>
            <a:ext cx="175487" cy="212442"/>
          </a:xfrm>
          <a:prstGeom prst="ellipse">
            <a:avLst/>
          </a:prstGeom>
          <a:solidFill>
            <a:srgbClr val="00B05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0747713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52584" y="1218891"/>
            <a:ext cx="11065163" cy="5043054"/>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 name="Rectangle 2"/>
          <p:cNvSpPr/>
          <p:nvPr/>
        </p:nvSpPr>
        <p:spPr>
          <a:xfrm>
            <a:off x="2165926" y="3088700"/>
            <a:ext cx="9268693" cy="29186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schemeClr val="tx1"/>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1197478409"/>
              </p:ext>
            </p:extLst>
          </p:nvPr>
        </p:nvGraphicFramePr>
        <p:xfrm>
          <a:off x="2212112" y="3505819"/>
          <a:ext cx="9116290" cy="2357606"/>
        </p:xfrm>
        <a:graphic>
          <a:graphicData uri="http://schemas.openxmlformats.org/drawingml/2006/table">
            <a:tbl>
              <a:tblPr firstRow="1" bandRow="1">
                <a:tableStyleId>{5C22544A-7EE6-4342-B048-85BDC9FD1C3A}</a:tableStyleId>
              </a:tblPr>
              <a:tblGrid>
                <a:gridCol w="877453">
                  <a:extLst>
                    <a:ext uri="{9D8B030D-6E8A-4147-A177-3AD203B41FA5}">
                      <a16:colId xmlns:a16="http://schemas.microsoft.com/office/drawing/2014/main" val="796140357"/>
                    </a:ext>
                  </a:extLst>
                </a:gridCol>
                <a:gridCol w="822036">
                  <a:extLst>
                    <a:ext uri="{9D8B030D-6E8A-4147-A177-3AD203B41FA5}">
                      <a16:colId xmlns:a16="http://schemas.microsoft.com/office/drawing/2014/main" val="1274671593"/>
                    </a:ext>
                  </a:extLst>
                </a:gridCol>
                <a:gridCol w="1366982">
                  <a:extLst>
                    <a:ext uri="{9D8B030D-6E8A-4147-A177-3AD203B41FA5}">
                      <a16:colId xmlns:a16="http://schemas.microsoft.com/office/drawing/2014/main" val="215817788"/>
                    </a:ext>
                  </a:extLst>
                </a:gridCol>
                <a:gridCol w="1422400">
                  <a:extLst>
                    <a:ext uri="{9D8B030D-6E8A-4147-A177-3AD203B41FA5}">
                      <a16:colId xmlns:a16="http://schemas.microsoft.com/office/drawing/2014/main" val="1657308105"/>
                    </a:ext>
                  </a:extLst>
                </a:gridCol>
                <a:gridCol w="1477818">
                  <a:extLst>
                    <a:ext uri="{9D8B030D-6E8A-4147-A177-3AD203B41FA5}">
                      <a16:colId xmlns:a16="http://schemas.microsoft.com/office/drawing/2014/main" val="2271225580"/>
                    </a:ext>
                  </a:extLst>
                </a:gridCol>
                <a:gridCol w="942109">
                  <a:extLst>
                    <a:ext uri="{9D8B030D-6E8A-4147-A177-3AD203B41FA5}">
                      <a16:colId xmlns:a16="http://schemas.microsoft.com/office/drawing/2014/main" val="4280893533"/>
                    </a:ext>
                  </a:extLst>
                </a:gridCol>
                <a:gridCol w="932873">
                  <a:extLst>
                    <a:ext uri="{9D8B030D-6E8A-4147-A177-3AD203B41FA5}">
                      <a16:colId xmlns:a16="http://schemas.microsoft.com/office/drawing/2014/main" val="2032826427"/>
                    </a:ext>
                  </a:extLst>
                </a:gridCol>
                <a:gridCol w="1274619">
                  <a:extLst>
                    <a:ext uri="{9D8B030D-6E8A-4147-A177-3AD203B41FA5}">
                      <a16:colId xmlns:a16="http://schemas.microsoft.com/office/drawing/2014/main" val="65287977"/>
                    </a:ext>
                  </a:extLst>
                </a:gridCol>
              </a:tblGrid>
              <a:tr h="761727">
                <a:tc>
                  <a:txBody>
                    <a:bodyPr/>
                    <a:lstStyle/>
                    <a:p>
                      <a:r>
                        <a:rPr lang="en-US" dirty="0" smtClean="0"/>
                        <a:t>Visitor photo</a:t>
                      </a:r>
                      <a:endParaRPr lang="en-US" dirty="0"/>
                    </a:p>
                  </a:txBody>
                  <a:tcPr/>
                </a:tc>
                <a:tc>
                  <a:txBody>
                    <a:bodyPr/>
                    <a:lstStyle/>
                    <a:p>
                      <a:r>
                        <a:rPr lang="en-US" dirty="0" smtClean="0"/>
                        <a:t>Name</a:t>
                      </a:r>
                      <a:endParaRPr lang="en-US" dirty="0"/>
                    </a:p>
                  </a:txBody>
                  <a:tcPr/>
                </a:tc>
                <a:tc>
                  <a:txBody>
                    <a:bodyPr/>
                    <a:lstStyle/>
                    <a:p>
                      <a:r>
                        <a:rPr lang="en-US" dirty="0" smtClean="0"/>
                        <a:t>Designation</a:t>
                      </a:r>
                      <a:endParaRPr lang="en-US" dirty="0"/>
                    </a:p>
                  </a:txBody>
                  <a:tcPr/>
                </a:tc>
                <a:tc>
                  <a:txBody>
                    <a:bodyPr/>
                    <a:lstStyle/>
                    <a:p>
                      <a:r>
                        <a:rPr lang="en-US" dirty="0" smtClean="0"/>
                        <a:t>Organization</a:t>
                      </a:r>
                      <a:endParaRPr lang="en-US" dirty="0"/>
                    </a:p>
                  </a:txBody>
                  <a:tcPr/>
                </a:tc>
                <a:tc>
                  <a:txBody>
                    <a:bodyPr/>
                    <a:lstStyle/>
                    <a:p>
                      <a:r>
                        <a:rPr lang="en-US" dirty="0" smtClean="0"/>
                        <a:t>Date/Time</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SMS</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ID card</a:t>
                      </a:r>
                    </a:p>
                  </a:txBody>
                  <a:tcPr/>
                </a:tc>
                <a:tc>
                  <a:txBody>
                    <a:bodyPr/>
                    <a:lstStyle/>
                    <a:p>
                      <a:r>
                        <a:rPr lang="en-US" dirty="0" smtClean="0"/>
                        <a:t>Security Clearance</a:t>
                      </a:r>
                    </a:p>
                    <a:p>
                      <a:r>
                        <a:rPr lang="en-US" dirty="0" smtClean="0"/>
                        <a:t>REPORT</a:t>
                      </a:r>
                      <a:endParaRPr lang="en-US" dirty="0"/>
                    </a:p>
                  </a:txBody>
                  <a:tcPr/>
                </a:tc>
                <a:extLst>
                  <a:ext uri="{0D108BD9-81ED-4DB2-BD59-A6C34878D82A}">
                    <a16:rowId xmlns:a16="http://schemas.microsoft.com/office/drawing/2014/main" val="3577405082"/>
                  </a:ext>
                </a:extLst>
              </a:tr>
              <a:tr h="761727">
                <a:tc>
                  <a:txBody>
                    <a:bodyPr/>
                    <a:lstStyle/>
                    <a:p>
                      <a:endParaRPr lang="en-US" dirty="0"/>
                    </a:p>
                  </a:txBody>
                  <a:tcPr/>
                </a:tc>
                <a:tc>
                  <a:txBody>
                    <a:bodyPr/>
                    <a:lstStyle/>
                    <a:p>
                      <a:r>
                        <a:rPr lang="en-US" dirty="0" smtClean="0"/>
                        <a:t>Visitor</a:t>
                      </a:r>
                      <a:endParaRPr lang="en-US" dirty="0"/>
                    </a:p>
                  </a:txBody>
                  <a:tcPr/>
                </a:tc>
                <a:tc>
                  <a:txBody>
                    <a:bodyPr/>
                    <a:lstStyle/>
                    <a:p>
                      <a:r>
                        <a:rPr lang="en-US" dirty="0" smtClean="0"/>
                        <a:t>Secretary</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MHA</a:t>
                      </a:r>
                    </a:p>
                    <a:p>
                      <a:endParaRPr lang="en-US" dirty="0"/>
                    </a:p>
                  </a:txBody>
                  <a:tcPr/>
                </a:tc>
                <a:tc>
                  <a:txBody>
                    <a:bodyPr/>
                    <a:lstStyle/>
                    <a:p>
                      <a:r>
                        <a:rPr lang="en-US" dirty="0" smtClean="0"/>
                        <a:t>07-Sept 2020</a:t>
                      </a:r>
                    </a:p>
                    <a:p>
                      <a:r>
                        <a:rPr lang="en-US" dirty="0" smtClean="0"/>
                        <a:t>4-6</a:t>
                      </a:r>
                      <a:r>
                        <a:rPr lang="en-US" baseline="0" dirty="0" smtClean="0"/>
                        <a:t> PM</a:t>
                      </a:r>
                      <a:endParaRPr lang="en-US" dirty="0" smtClean="0"/>
                    </a:p>
                    <a:p>
                      <a:endParaRPr lang="en-US" dirty="0"/>
                    </a:p>
                  </a:txBody>
                  <a:tcPr/>
                </a:tc>
                <a:tc>
                  <a:txBody>
                    <a:bodyPr/>
                    <a:lstStyle/>
                    <a:p>
                      <a:r>
                        <a:rPr lang="en-US" dirty="0" smtClean="0"/>
                        <a:t>SHOWN</a:t>
                      </a:r>
                      <a:endParaRPr lang="en-US" dirty="0"/>
                    </a:p>
                  </a:txBody>
                  <a:tcPr/>
                </a:tc>
                <a:tc>
                  <a:txBody>
                    <a:bodyPr/>
                    <a:lstStyle/>
                    <a:p>
                      <a:r>
                        <a:rPr lang="en-US" dirty="0" smtClean="0"/>
                        <a:t>SHOWN</a:t>
                      </a:r>
                      <a:endParaRPr lang="en-US" dirty="0"/>
                    </a:p>
                  </a:txBody>
                  <a:tcPr/>
                </a:tc>
                <a:tc>
                  <a:txBody>
                    <a:bodyPr/>
                    <a:lstStyle/>
                    <a:p>
                      <a:r>
                        <a:rPr lang="en-US" dirty="0" smtClean="0"/>
                        <a:t>CLEAR</a:t>
                      </a:r>
                    </a:p>
                  </a:txBody>
                  <a:tcPr/>
                </a:tc>
                <a:extLst>
                  <a:ext uri="{0D108BD9-81ED-4DB2-BD59-A6C34878D82A}">
                    <a16:rowId xmlns:a16="http://schemas.microsoft.com/office/drawing/2014/main" val="654443627"/>
                  </a:ext>
                </a:extLst>
              </a:tr>
              <a:tr h="528806">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350304772"/>
                  </a:ext>
                </a:extLst>
              </a:tr>
            </a:tbl>
          </a:graphicData>
        </a:graphic>
      </p:graphicFrame>
      <p:sp>
        <p:nvSpPr>
          <p:cNvPr id="5" name="Rectangle 4"/>
          <p:cNvSpPr/>
          <p:nvPr/>
        </p:nvSpPr>
        <p:spPr>
          <a:xfrm>
            <a:off x="531091" y="1343888"/>
            <a:ext cx="1136073" cy="65578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smtClean="0"/>
              <a:t>LOGO</a:t>
            </a:r>
            <a:endParaRPr lang="en-US" dirty="0"/>
          </a:p>
        </p:txBody>
      </p:sp>
      <p:sp>
        <p:nvSpPr>
          <p:cNvPr id="6" name="Rectangle 5"/>
          <p:cNvSpPr/>
          <p:nvPr/>
        </p:nvSpPr>
        <p:spPr>
          <a:xfrm>
            <a:off x="2235202" y="1366673"/>
            <a:ext cx="9116291" cy="65578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smtClean="0"/>
              <a:t>PARITY INFOTECH SOLUTIONS PRIVATE LIMITED</a:t>
            </a:r>
            <a:endParaRPr lang="en-US" dirty="0"/>
          </a:p>
        </p:txBody>
      </p:sp>
      <p:sp>
        <p:nvSpPr>
          <p:cNvPr id="7" name="Rectangle 6"/>
          <p:cNvSpPr/>
          <p:nvPr/>
        </p:nvSpPr>
        <p:spPr>
          <a:xfrm>
            <a:off x="531091" y="2141419"/>
            <a:ext cx="10820402" cy="692728"/>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smtClean="0"/>
              <a:t>SECURITY OFFICER at BUILDING-GATE</a:t>
            </a:r>
            <a:endParaRPr lang="en-US" dirty="0"/>
          </a:p>
        </p:txBody>
      </p:sp>
      <p:sp>
        <p:nvSpPr>
          <p:cNvPr id="8" name="Rounded Rectangle 7"/>
          <p:cNvSpPr/>
          <p:nvPr/>
        </p:nvSpPr>
        <p:spPr>
          <a:xfrm>
            <a:off x="609603" y="3047136"/>
            <a:ext cx="1413164" cy="3113515"/>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solidFill>
                  <a:srgbClr val="FF0000"/>
                </a:solidFill>
              </a:rPr>
              <a:t>Today’s VISITORS</a:t>
            </a:r>
          </a:p>
          <a:p>
            <a:pPr algn="ctr"/>
            <a:r>
              <a:rPr lang="en-US" dirty="0" smtClean="0">
                <a:solidFill>
                  <a:schemeClr val="bg1"/>
                </a:solidFill>
              </a:rPr>
              <a:t>Meeting Requests</a:t>
            </a:r>
          </a:p>
          <a:p>
            <a:pPr algn="ctr"/>
            <a:r>
              <a:rPr lang="en-US" dirty="0" smtClean="0"/>
              <a:t>………………</a:t>
            </a:r>
          </a:p>
          <a:p>
            <a:pPr algn="ctr"/>
            <a:r>
              <a:rPr lang="en-US" dirty="0" smtClean="0">
                <a:solidFill>
                  <a:schemeClr val="bg1"/>
                </a:solidFill>
              </a:rPr>
              <a:t>Meetings </a:t>
            </a:r>
          </a:p>
          <a:p>
            <a:pPr algn="ctr"/>
            <a:r>
              <a:rPr lang="en-US" dirty="0" smtClean="0">
                <a:solidFill>
                  <a:schemeClr val="bg1"/>
                </a:solidFill>
              </a:rPr>
              <a:t>Requests</a:t>
            </a:r>
          </a:p>
          <a:p>
            <a:pPr algn="ctr"/>
            <a:r>
              <a:rPr lang="en-US" dirty="0" smtClean="0">
                <a:solidFill>
                  <a:schemeClr val="bg1"/>
                </a:solidFill>
              </a:rPr>
              <a:t>Consented</a:t>
            </a:r>
          </a:p>
          <a:p>
            <a:pPr algn="ctr"/>
            <a:r>
              <a:rPr lang="en-US" dirty="0" smtClean="0">
                <a:solidFill>
                  <a:schemeClr val="bg1"/>
                </a:solidFill>
              </a:rPr>
              <a:t>…</a:t>
            </a:r>
            <a:r>
              <a:rPr lang="en-US" dirty="0" smtClean="0"/>
              <a:t>……………</a:t>
            </a:r>
          </a:p>
          <a:p>
            <a:pPr algn="ctr"/>
            <a:r>
              <a:rPr lang="en-US" dirty="0" smtClean="0"/>
              <a:t>Meetings Approved</a:t>
            </a:r>
            <a:endParaRPr lang="en-US" dirty="0"/>
          </a:p>
        </p:txBody>
      </p:sp>
      <p:sp>
        <p:nvSpPr>
          <p:cNvPr id="9" name="Rounded Rectangle 8"/>
          <p:cNvSpPr/>
          <p:nvPr/>
        </p:nvSpPr>
        <p:spPr>
          <a:xfrm>
            <a:off x="9376186" y="2279964"/>
            <a:ext cx="1597891" cy="4156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Hi! SEC</a:t>
            </a:r>
            <a:endParaRPr lang="en-US" dirty="0"/>
          </a:p>
        </p:txBody>
      </p:sp>
      <p:pic>
        <p:nvPicPr>
          <p:cNvPr id="10" name="Pictur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10705706" y="2219411"/>
            <a:ext cx="536743" cy="53674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1" name="Picture 2" descr="Notification icon bell alarm alert Royalty Free Vector Image"/>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0197" t="20065" r="19962" b="26581"/>
          <a:stretch/>
        </p:blipFill>
        <p:spPr bwMode="auto">
          <a:xfrm>
            <a:off x="8809994" y="2320662"/>
            <a:ext cx="399938" cy="37869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2235202" y="3186546"/>
            <a:ext cx="2096653" cy="369332"/>
          </a:xfrm>
          <a:prstGeom prst="rect">
            <a:avLst/>
          </a:prstGeom>
          <a:noFill/>
        </p:spPr>
        <p:txBody>
          <a:bodyPr wrap="square" rtlCol="0">
            <a:spAutoFit/>
          </a:bodyPr>
          <a:lstStyle/>
          <a:p>
            <a:r>
              <a:rPr lang="en-US" dirty="0" smtClean="0"/>
              <a:t>Today’s VISITORS:</a:t>
            </a:r>
            <a:endParaRPr lang="en-US" dirty="0"/>
          </a:p>
        </p:txBody>
      </p:sp>
      <p:sp>
        <p:nvSpPr>
          <p:cNvPr id="15" name="AutoShape 2" descr="Person Profile Icon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46" name="Picture 6" descr="blue person icon - blue person icon PNG image with transparent background |  TOP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397210" y="4643613"/>
            <a:ext cx="502126" cy="51348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08710" y="130354"/>
            <a:ext cx="11065163" cy="923330"/>
          </a:xfrm>
          <a:prstGeom prst="rect">
            <a:avLst/>
          </a:prstGeom>
          <a:noFill/>
        </p:spPr>
        <p:txBody>
          <a:bodyPr wrap="square" rtlCol="0">
            <a:spAutoFit/>
          </a:bodyPr>
          <a:lstStyle/>
          <a:p>
            <a:r>
              <a:rPr lang="en-US" dirty="0" smtClean="0"/>
              <a:t>There happens manual checking/frisking of the visitor by the security guard at the gate. His photo is matched to that uploaded by the visitor in his form for meeting request.</a:t>
            </a:r>
          </a:p>
          <a:p>
            <a:r>
              <a:rPr lang="en-US" dirty="0" smtClean="0"/>
              <a:t>The Security Guard fills his report for security clearance of the visitor. </a:t>
            </a:r>
            <a:endParaRPr lang="en-US" dirty="0"/>
          </a:p>
        </p:txBody>
      </p:sp>
      <p:sp>
        <p:nvSpPr>
          <p:cNvPr id="18" name="Rectangle 17"/>
          <p:cNvSpPr/>
          <p:nvPr/>
        </p:nvSpPr>
        <p:spPr>
          <a:xfrm>
            <a:off x="2165926" y="6331832"/>
            <a:ext cx="8775351" cy="369332"/>
          </a:xfrm>
          <a:prstGeom prst="rect">
            <a:avLst/>
          </a:prstGeom>
        </p:spPr>
        <p:txBody>
          <a:bodyPr wrap="none">
            <a:spAutoFit/>
          </a:bodyPr>
          <a:lstStyle/>
          <a:p>
            <a:r>
              <a:rPr lang="en-US" dirty="0" smtClean="0">
                <a:solidFill>
                  <a:srgbClr val="002060"/>
                </a:solidFill>
              </a:rPr>
              <a:t>An SMS is sent to the employee that his visitor has arrived. So, he is ready at his office room.</a:t>
            </a:r>
            <a:endParaRPr lang="en-US" dirty="0">
              <a:solidFill>
                <a:srgbClr val="002060"/>
              </a:solidFill>
            </a:endParaRPr>
          </a:p>
        </p:txBody>
      </p:sp>
      <p:sp>
        <p:nvSpPr>
          <p:cNvPr id="19" name="TextBox 18"/>
          <p:cNvSpPr txBox="1"/>
          <p:nvPr/>
        </p:nvSpPr>
        <p:spPr>
          <a:xfrm>
            <a:off x="10175131" y="714629"/>
            <a:ext cx="1976581" cy="369332"/>
          </a:xfrm>
          <a:prstGeom prst="rect">
            <a:avLst/>
          </a:prstGeom>
          <a:noFill/>
        </p:spPr>
        <p:txBody>
          <a:bodyPr wrap="square" rtlCol="0">
            <a:spAutoFit/>
          </a:bodyPr>
          <a:lstStyle/>
          <a:p>
            <a:r>
              <a:rPr lang="en-US" dirty="0" smtClean="0">
                <a:solidFill>
                  <a:srgbClr val="FF0000"/>
                </a:solidFill>
              </a:rPr>
              <a:t>SECURITY GUARD</a:t>
            </a:r>
            <a:endParaRPr lang="en-US" dirty="0">
              <a:solidFill>
                <a:srgbClr val="FF0000"/>
              </a:solidFill>
            </a:endParaRPr>
          </a:p>
        </p:txBody>
      </p:sp>
    </p:spTree>
    <p:extLst>
      <p:ext uri="{BB962C8B-B14F-4D97-AF65-F5344CB8AC3E}">
        <p14:creationId xmlns:p14="http://schemas.microsoft.com/office/powerpoint/2010/main" val="378773377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52584" y="1218891"/>
            <a:ext cx="11508507" cy="5043054"/>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 name="Rectangle 2"/>
          <p:cNvSpPr/>
          <p:nvPr/>
        </p:nvSpPr>
        <p:spPr>
          <a:xfrm>
            <a:off x="2165926" y="3088700"/>
            <a:ext cx="9684329" cy="29186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schemeClr val="tx1"/>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564114153"/>
              </p:ext>
            </p:extLst>
          </p:nvPr>
        </p:nvGraphicFramePr>
        <p:xfrm>
          <a:off x="2212112" y="3505821"/>
          <a:ext cx="9558776" cy="2377440"/>
        </p:xfrm>
        <a:graphic>
          <a:graphicData uri="http://schemas.openxmlformats.org/drawingml/2006/table">
            <a:tbl>
              <a:tblPr firstRow="1" bandRow="1">
                <a:tableStyleId>{5C22544A-7EE6-4342-B048-85BDC9FD1C3A}</a:tableStyleId>
              </a:tblPr>
              <a:tblGrid>
                <a:gridCol w="808179">
                  <a:extLst>
                    <a:ext uri="{9D8B030D-6E8A-4147-A177-3AD203B41FA5}">
                      <a16:colId xmlns:a16="http://schemas.microsoft.com/office/drawing/2014/main" val="796140357"/>
                    </a:ext>
                  </a:extLst>
                </a:gridCol>
                <a:gridCol w="794327">
                  <a:extLst>
                    <a:ext uri="{9D8B030D-6E8A-4147-A177-3AD203B41FA5}">
                      <a16:colId xmlns:a16="http://schemas.microsoft.com/office/drawing/2014/main" val="1274671593"/>
                    </a:ext>
                  </a:extLst>
                </a:gridCol>
                <a:gridCol w="1326383">
                  <a:extLst>
                    <a:ext uri="{9D8B030D-6E8A-4147-A177-3AD203B41FA5}">
                      <a16:colId xmlns:a16="http://schemas.microsoft.com/office/drawing/2014/main" val="215817788"/>
                    </a:ext>
                  </a:extLst>
                </a:gridCol>
                <a:gridCol w="676249">
                  <a:extLst>
                    <a:ext uri="{9D8B030D-6E8A-4147-A177-3AD203B41FA5}">
                      <a16:colId xmlns:a16="http://schemas.microsoft.com/office/drawing/2014/main" val="1657308105"/>
                    </a:ext>
                  </a:extLst>
                </a:gridCol>
                <a:gridCol w="1442532">
                  <a:extLst>
                    <a:ext uri="{9D8B030D-6E8A-4147-A177-3AD203B41FA5}">
                      <a16:colId xmlns:a16="http://schemas.microsoft.com/office/drawing/2014/main" val="2271225580"/>
                    </a:ext>
                  </a:extLst>
                </a:gridCol>
                <a:gridCol w="1136073">
                  <a:extLst>
                    <a:ext uri="{9D8B030D-6E8A-4147-A177-3AD203B41FA5}">
                      <a16:colId xmlns:a16="http://schemas.microsoft.com/office/drawing/2014/main" val="4280893533"/>
                    </a:ext>
                  </a:extLst>
                </a:gridCol>
                <a:gridCol w="1025236">
                  <a:extLst>
                    <a:ext uri="{9D8B030D-6E8A-4147-A177-3AD203B41FA5}">
                      <a16:colId xmlns:a16="http://schemas.microsoft.com/office/drawing/2014/main" val="2032826427"/>
                    </a:ext>
                  </a:extLst>
                </a:gridCol>
                <a:gridCol w="757382">
                  <a:extLst>
                    <a:ext uri="{9D8B030D-6E8A-4147-A177-3AD203B41FA5}">
                      <a16:colId xmlns:a16="http://schemas.microsoft.com/office/drawing/2014/main" val="65287977"/>
                    </a:ext>
                  </a:extLst>
                </a:gridCol>
                <a:gridCol w="1592415">
                  <a:extLst>
                    <a:ext uri="{9D8B030D-6E8A-4147-A177-3AD203B41FA5}">
                      <a16:colId xmlns:a16="http://schemas.microsoft.com/office/drawing/2014/main" val="1361665294"/>
                    </a:ext>
                  </a:extLst>
                </a:gridCol>
              </a:tblGrid>
              <a:tr h="854803">
                <a:tc>
                  <a:txBody>
                    <a:bodyPr/>
                    <a:lstStyle/>
                    <a:p>
                      <a:r>
                        <a:rPr lang="en-US" dirty="0" smtClean="0"/>
                        <a:t>Visitor photo</a:t>
                      </a:r>
                      <a:endParaRPr lang="en-US" dirty="0"/>
                    </a:p>
                  </a:txBody>
                  <a:tcPr/>
                </a:tc>
                <a:tc>
                  <a:txBody>
                    <a:bodyPr/>
                    <a:lstStyle/>
                    <a:p>
                      <a:r>
                        <a:rPr lang="en-US" dirty="0" smtClean="0"/>
                        <a:t>Name</a:t>
                      </a:r>
                      <a:endParaRPr lang="en-US" dirty="0"/>
                    </a:p>
                  </a:txBody>
                  <a:tcPr/>
                </a:tc>
                <a:tc>
                  <a:txBody>
                    <a:bodyPr/>
                    <a:lstStyle/>
                    <a:p>
                      <a:r>
                        <a:rPr lang="en-US" dirty="0" smtClean="0"/>
                        <a:t>Designation</a:t>
                      </a:r>
                      <a:endParaRPr lang="en-US" dirty="0"/>
                    </a:p>
                  </a:txBody>
                  <a:tcPr/>
                </a:tc>
                <a:tc>
                  <a:txBody>
                    <a:bodyPr/>
                    <a:lstStyle/>
                    <a:p>
                      <a:r>
                        <a:rPr lang="en-US" dirty="0" smtClean="0"/>
                        <a:t>Org</a:t>
                      </a:r>
                      <a:endParaRPr lang="en-US" dirty="0"/>
                    </a:p>
                  </a:txBody>
                  <a:tcPr/>
                </a:tc>
                <a:tc>
                  <a:txBody>
                    <a:bodyPr/>
                    <a:lstStyle/>
                    <a:p>
                      <a:r>
                        <a:rPr lang="en-US" dirty="0" smtClean="0"/>
                        <a:t>Date/Time</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Security</a:t>
                      </a:r>
                      <a:r>
                        <a:rPr lang="en-US" baseline="0" dirty="0" smtClean="0"/>
                        <a:t> Clearance </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At GATE</a:t>
                      </a:r>
                      <a:endParaRPr lang="en-US" dirty="0" smtClean="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AADHAR Card Submit</a:t>
                      </a:r>
                    </a:p>
                  </a:txBody>
                  <a:tcPr/>
                </a:tc>
                <a:tc>
                  <a:txBody>
                    <a:bodyPr/>
                    <a:lstStyle/>
                    <a:p>
                      <a:r>
                        <a:rPr lang="en-US" dirty="0" smtClean="0"/>
                        <a:t>FRS</a:t>
                      </a:r>
                      <a:endParaRPr lang="en-US" dirty="0"/>
                    </a:p>
                  </a:txBody>
                  <a:tcPr/>
                </a:tc>
                <a:tc>
                  <a:txBody>
                    <a:bodyPr/>
                    <a:lstStyle/>
                    <a:p>
                      <a:r>
                        <a:rPr lang="en-US" dirty="0" smtClean="0"/>
                        <a:t>M-pass/hard copy printed</a:t>
                      </a:r>
                      <a:endParaRPr lang="en-US" dirty="0"/>
                    </a:p>
                  </a:txBody>
                  <a:tcPr/>
                </a:tc>
                <a:extLst>
                  <a:ext uri="{0D108BD9-81ED-4DB2-BD59-A6C34878D82A}">
                    <a16:rowId xmlns:a16="http://schemas.microsoft.com/office/drawing/2014/main" val="3577405082"/>
                  </a:ext>
                </a:extLst>
              </a:tr>
              <a:tr h="1135013">
                <a:tc>
                  <a:txBody>
                    <a:bodyPr/>
                    <a:lstStyle/>
                    <a:p>
                      <a:endParaRPr lang="en-US" dirty="0"/>
                    </a:p>
                  </a:txBody>
                  <a:tcPr/>
                </a:tc>
                <a:tc>
                  <a:txBody>
                    <a:bodyPr/>
                    <a:lstStyle/>
                    <a:p>
                      <a:r>
                        <a:rPr lang="en-US" dirty="0" smtClean="0"/>
                        <a:t>Visitor</a:t>
                      </a:r>
                      <a:endParaRPr lang="en-US" dirty="0"/>
                    </a:p>
                  </a:txBody>
                  <a:tcPr/>
                </a:tc>
                <a:tc>
                  <a:txBody>
                    <a:bodyPr/>
                    <a:lstStyle/>
                    <a:p>
                      <a:r>
                        <a:rPr lang="en-US" dirty="0" smtClean="0"/>
                        <a:t>Secretary</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MHA</a:t>
                      </a:r>
                    </a:p>
                    <a:p>
                      <a:endParaRPr lang="en-US" dirty="0"/>
                    </a:p>
                  </a:txBody>
                  <a:tcPr/>
                </a:tc>
                <a:tc>
                  <a:txBody>
                    <a:bodyPr/>
                    <a:lstStyle/>
                    <a:p>
                      <a:r>
                        <a:rPr lang="en-US" dirty="0" smtClean="0"/>
                        <a:t>07-Sept 2020</a:t>
                      </a:r>
                    </a:p>
                    <a:p>
                      <a:r>
                        <a:rPr lang="en-US" dirty="0" smtClean="0"/>
                        <a:t>4-6</a:t>
                      </a:r>
                      <a:r>
                        <a:rPr lang="en-US" baseline="0" dirty="0" smtClean="0"/>
                        <a:t> PM</a:t>
                      </a:r>
                      <a:endParaRPr lang="en-US" dirty="0" smtClean="0"/>
                    </a:p>
                    <a:p>
                      <a:endParaRPr lang="en-US" dirty="0"/>
                    </a:p>
                  </a:txBody>
                  <a:tcPr/>
                </a:tc>
                <a:tc>
                  <a:txBody>
                    <a:bodyPr/>
                    <a:lstStyle/>
                    <a:p>
                      <a:r>
                        <a:rPr lang="en-US" dirty="0" smtClean="0"/>
                        <a:t>Clear</a:t>
                      </a:r>
                      <a:endParaRPr lang="en-US" dirty="0"/>
                    </a:p>
                  </a:txBody>
                  <a:tcPr/>
                </a:tc>
                <a:tc>
                  <a:txBody>
                    <a:bodyPr/>
                    <a:lstStyle/>
                    <a:p>
                      <a:r>
                        <a:rPr lang="en-US" dirty="0" smtClean="0"/>
                        <a:t>Yes</a:t>
                      </a:r>
                      <a:endParaRPr lang="en-US" dirty="0"/>
                    </a:p>
                  </a:txBody>
                  <a:tcPr/>
                </a:tc>
                <a:tc>
                  <a:txBody>
                    <a:bodyPr/>
                    <a:lstStyle/>
                    <a:p>
                      <a:r>
                        <a:rPr lang="en-US" dirty="0" smtClean="0"/>
                        <a:t>Score</a:t>
                      </a:r>
                    </a:p>
                    <a:p>
                      <a:r>
                        <a:rPr lang="en-US" dirty="0" smtClean="0"/>
                        <a:t>Diff:</a:t>
                      </a:r>
                    </a:p>
                    <a:p>
                      <a:r>
                        <a:rPr lang="en-US" dirty="0" smtClean="0"/>
                        <a:t>_____</a:t>
                      </a:r>
                    </a:p>
                    <a:p>
                      <a:r>
                        <a:rPr lang="en-US" dirty="0" smtClean="0"/>
                        <a:t>_____</a:t>
                      </a:r>
                    </a:p>
                    <a:p>
                      <a:r>
                        <a:rPr lang="en-US" dirty="0" smtClean="0"/>
                        <a:t>_____</a:t>
                      </a:r>
                      <a:endParaRPr lang="en-US" dirty="0"/>
                    </a:p>
                  </a:txBody>
                  <a:tcPr/>
                </a:tc>
                <a:tc>
                  <a:txBody>
                    <a:bodyPr/>
                    <a:lstStyle/>
                    <a:p>
                      <a:r>
                        <a:rPr lang="en-US" dirty="0" smtClean="0"/>
                        <a:t>Generated- </a:t>
                      </a:r>
                    </a:p>
                    <a:p>
                      <a:r>
                        <a:rPr lang="en-US" dirty="0" smtClean="0"/>
                        <a:t>Use</a:t>
                      </a:r>
                      <a:r>
                        <a:rPr lang="en-US" baseline="0" dirty="0" smtClean="0"/>
                        <a:t> </a:t>
                      </a:r>
                      <a:r>
                        <a:rPr lang="en-US" dirty="0" smtClean="0"/>
                        <a:t>Biometric</a:t>
                      </a:r>
                      <a:endParaRPr lang="en-US" dirty="0"/>
                    </a:p>
                  </a:txBody>
                  <a:tcPr/>
                </a:tc>
                <a:extLst>
                  <a:ext uri="{0D108BD9-81ED-4DB2-BD59-A6C34878D82A}">
                    <a16:rowId xmlns:a16="http://schemas.microsoft.com/office/drawing/2014/main" val="654443627"/>
                  </a:ext>
                </a:extLst>
              </a:tr>
            </a:tbl>
          </a:graphicData>
        </a:graphic>
      </p:graphicFrame>
      <p:sp>
        <p:nvSpPr>
          <p:cNvPr id="5" name="Rectangle 4"/>
          <p:cNvSpPr/>
          <p:nvPr/>
        </p:nvSpPr>
        <p:spPr>
          <a:xfrm>
            <a:off x="531091" y="1343888"/>
            <a:ext cx="1136073" cy="65578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smtClean="0"/>
              <a:t>LOGO</a:t>
            </a:r>
            <a:endParaRPr lang="en-US" dirty="0"/>
          </a:p>
        </p:txBody>
      </p:sp>
      <p:sp>
        <p:nvSpPr>
          <p:cNvPr id="6" name="Rectangle 5"/>
          <p:cNvSpPr/>
          <p:nvPr/>
        </p:nvSpPr>
        <p:spPr>
          <a:xfrm>
            <a:off x="2235202" y="1366673"/>
            <a:ext cx="9615053" cy="65578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smtClean="0"/>
              <a:t>PARITY INFOTECH SOLUTIONS PRIVATE LIMITED</a:t>
            </a:r>
            <a:endParaRPr lang="en-US" dirty="0"/>
          </a:p>
        </p:txBody>
      </p:sp>
      <p:sp>
        <p:nvSpPr>
          <p:cNvPr id="7" name="Rectangle 6"/>
          <p:cNvSpPr/>
          <p:nvPr/>
        </p:nvSpPr>
        <p:spPr>
          <a:xfrm>
            <a:off x="531091" y="2141419"/>
            <a:ext cx="11319164" cy="692728"/>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smtClean="0"/>
              <a:t>RECEPTION DESK</a:t>
            </a:r>
            <a:endParaRPr lang="en-US" dirty="0"/>
          </a:p>
        </p:txBody>
      </p:sp>
      <p:sp>
        <p:nvSpPr>
          <p:cNvPr id="8" name="Rounded Rectangle 7"/>
          <p:cNvSpPr/>
          <p:nvPr/>
        </p:nvSpPr>
        <p:spPr>
          <a:xfrm>
            <a:off x="609603" y="3047136"/>
            <a:ext cx="1413164" cy="3113515"/>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solidFill>
                  <a:srgbClr val="FF0000"/>
                </a:solidFill>
              </a:rPr>
              <a:t>Today’s VISITORS</a:t>
            </a:r>
          </a:p>
          <a:p>
            <a:pPr algn="ctr"/>
            <a:r>
              <a:rPr lang="en-US" dirty="0" smtClean="0">
                <a:solidFill>
                  <a:schemeClr val="bg1"/>
                </a:solidFill>
              </a:rPr>
              <a:t>Meeting Requests</a:t>
            </a:r>
          </a:p>
          <a:p>
            <a:pPr algn="ctr"/>
            <a:r>
              <a:rPr lang="en-US" dirty="0" smtClean="0"/>
              <a:t>………………</a:t>
            </a:r>
          </a:p>
          <a:p>
            <a:pPr algn="ctr"/>
            <a:r>
              <a:rPr lang="en-US" dirty="0" smtClean="0">
                <a:solidFill>
                  <a:schemeClr val="bg1"/>
                </a:solidFill>
              </a:rPr>
              <a:t>Meetings </a:t>
            </a:r>
          </a:p>
          <a:p>
            <a:pPr algn="ctr"/>
            <a:r>
              <a:rPr lang="en-US" dirty="0" smtClean="0">
                <a:solidFill>
                  <a:schemeClr val="bg1"/>
                </a:solidFill>
              </a:rPr>
              <a:t>Requests</a:t>
            </a:r>
          </a:p>
          <a:p>
            <a:pPr algn="ctr"/>
            <a:r>
              <a:rPr lang="en-US" dirty="0" smtClean="0">
                <a:solidFill>
                  <a:schemeClr val="bg1"/>
                </a:solidFill>
              </a:rPr>
              <a:t>Consented</a:t>
            </a:r>
          </a:p>
          <a:p>
            <a:pPr algn="ctr"/>
            <a:r>
              <a:rPr lang="en-US" dirty="0" smtClean="0">
                <a:solidFill>
                  <a:schemeClr val="bg1"/>
                </a:solidFill>
              </a:rPr>
              <a:t>…</a:t>
            </a:r>
            <a:r>
              <a:rPr lang="en-US" dirty="0" smtClean="0"/>
              <a:t>……………</a:t>
            </a:r>
          </a:p>
          <a:p>
            <a:pPr algn="ctr"/>
            <a:r>
              <a:rPr lang="en-US" dirty="0" smtClean="0"/>
              <a:t>Meetings Approved</a:t>
            </a:r>
            <a:endParaRPr lang="en-US" dirty="0"/>
          </a:p>
        </p:txBody>
      </p:sp>
      <p:sp>
        <p:nvSpPr>
          <p:cNvPr id="9" name="Rounded Rectangle 8"/>
          <p:cNvSpPr/>
          <p:nvPr/>
        </p:nvSpPr>
        <p:spPr>
          <a:xfrm>
            <a:off x="10004259" y="2257861"/>
            <a:ext cx="1597891" cy="4156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Hi! REC</a:t>
            </a:r>
            <a:endParaRPr lang="en-US" dirty="0"/>
          </a:p>
        </p:txBody>
      </p:sp>
      <p:pic>
        <p:nvPicPr>
          <p:cNvPr id="10" name="Pictur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11211395" y="2219410"/>
            <a:ext cx="536743" cy="53674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1" name="Picture 2" descr="Notification icon bell alarm alert Royalty Free Vector Image"/>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0197" t="20065" r="19962" b="26581"/>
          <a:stretch/>
        </p:blipFill>
        <p:spPr bwMode="auto">
          <a:xfrm>
            <a:off x="9444369" y="2312104"/>
            <a:ext cx="399938" cy="37869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2235202" y="3186546"/>
            <a:ext cx="2096653" cy="369332"/>
          </a:xfrm>
          <a:prstGeom prst="rect">
            <a:avLst/>
          </a:prstGeom>
          <a:noFill/>
        </p:spPr>
        <p:txBody>
          <a:bodyPr wrap="square" rtlCol="0">
            <a:spAutoFit/>
          </a:bodyPr>
          <a:lstStyle/>
          <a:p>
            <a:r>
              <a:rPr lang="en-US" dirty="0" smtClean="0"/>
              <a:t>Today’s VISITORS:</a:t>
            </a:r>
            <a:endParaRPr lang="en-US" dirty="0"/>
          </a:p>
        </p:txBody>
      </p:sp>
      <p:pic>
        <p:nvPicPr>
          <p:cNvPr id="13" name="Picture 6" descr="blue person icon - blue person icon PNG image with transparent background |  TOP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341792" y="4726740"/>
            <a:ext cx="502126" cy="51348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14" name="Picture 2" descr="Ios Camera Outlin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600628" y="3967171"/>
            <a:ext cx="443347" cy="383254"/>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751127" y="5093183"/>
            <a:ext cx="460268" cy="46026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8" name="TextBox 17"/>
          <p:cNvSpPr txBox="1"/>
          <p:nvPr/>
        </p:nvSpPr>
        <p:spPr>
          <a:xfrm>
            <a:off x="531091" y="230909"/>
            <a:ext cx="11430000" cy="923330"/>
          </a:xfrm>
          <a:prstGeom prst="rect">
            <a:avLst/>
          </a:prstGeom>
          <a:noFill/>
        </p:spPr>
        <p:txBody>
          <a:bodyPr wrap="square" rtlCol="0">
            <a:spAutoFit/>
          </a:bodyPr>
          <a:lstStyle/>
          <a:p>
            <a:r>
              <a:rPr lang="en-US" dirty="0" smtClean="0"/>
              <a:t>The receptionist welcomes the visitor. “Hello Sir/Ma’am. How may I help you?          First you have to undergo a security check by standing in front of the camera.”          Welcome, Mr. Visitor. Kindly give me your thumbprint.            Thankyou, Mr. $(Visitor’s name) or Ms. $(Visitor’s name). Your credentials have been matched successfully”</a:t>
            </a:r>
            <a:endParaRPr lang="en-US" dirty="0"/>
          </a:p>
        </p:txBody>
      </p:sp>
      <p:pic>
        <p:nvPicPr>
          <p:cNvPr id="21" name="Picture 2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3264254" y="4816426"/>
            <a:ext cx="334112" cy="33411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22" name="Picture 2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flipH="1">
            <a:off x="7915562" y="241306"/>
            <a:ext cx="287131" cy="28713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23" name="Picture 2" descr="Ios Camera Outlin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549619" y="551794"/>
            <a:ext cx="354320" cy="306294"/>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163685" y="596135"/>
            <a:ext cx="382174" cy="38217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5" name="TextBox 24"/>
          <p:cNvSpPr txBox="1"/>
          <p:nvPr/>
        </p:nvSpPr>
        <p:spPr>
          <a:xfrm>
            <a:off x="10491475" y="6378387"/>
            <a:ext cx="1976581" cy="369332"/>
          </a:xfrm>
          <a:prstGeom prst="rect">
            <a:avLst/>
          </a:prstGeom>
          <a:noFill/>
        </p:spPr>
        <p:txBody>
          <a:bodyPr wrap="square" rtlCol="0">
            <a:spAutoFit/>
          </a:bodyPr>
          <a:lstStyle/>
          <a:p>
            <a:r>
              <a:rPr lang="en-US" dirty="0" smtClean="0">
                <a:solidFill>
                  <a:srgbClr val="FF0000"/>
                </a:solidFill>
              </a:rPr>
              <a:t>RECEPTIONIST</a:t>
            </a:r>
            <a:endParaRPr lang="en-US" dirty="0">
              <a:solidFill>
                <a:srgbClr val="FF0000"/>
              </a:solidFill>
            </a:endParaRPr>
          </a:p>
        </p:txBody>
      </p:sp>
    </p:spTree>
    <p:extLst>
      <p:ext uri="{BB962C8B-B14F-4D97-AF65-F5344CB8AC3E}">
        <p14:creationId xmlns:p14="http://schemas.microsoft.com/office/powerpoint/2010/main" val="77266730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22513" y="459805"/>
            <a:ext cx="10924081" cy="5909310"/>
          </a:xfrm>
          <a:prstGeom prst="rect">
            <a:avLst/>
          </a:prstGeom>
          <a:noFill/>
        </p:spPr>
        <p:txBody>
          <a:bodyPr wrap="none" lIns="91440" tIns="45720" rIns="91440" bIns="45720">
            <a:spAutoFit/>
          </a:bodyPr>
          <a:lstStyle/>
          <a:p>
            <a:pPr algn="ctr"/>
            <a:r>
              <a:rPr lang="en-US" sz="5400" b="1" dirty="0" smtClean="0">
                <a:ln w="22225">
                  <a:solidFill>
                    <a:schemeClr val="accent2"/>
                  </a:solidFill>
                  <a:prstDash val="solid"/>
                </a:ln>
                <a:solidFill>
                  <a:schemeClr val="accent2">
                    <a:lumMod val="40000"/>
                    <a:lumOff val="60000"/>
                  </a:schemeClr>
                </a:solidFill>
              </a:rPr>
              <a:t>We need an FRS that tells you </a:t>
            </a:r>
          </a:p>
          <a:p>
            <a:pPr algn="ctr"/>
            <a:r>
              <a:rPr lang="en-US" sz="5400" b="1" dirty="0" smtClean="0">
                <a:ln w="22225">
                  <a:solidFill>
                    <a:schemeClr val="accent2"/>
                  </a:solidFill>
                  <a:prstDash val="solid"/>
                </a:ln>
                <a:solidFill>
                  <a:schemeClr val="accent2">
                    <a:lumMod val="40000"/>
                    <a:lumOff val="60000"/>
                  </a:schemeClr>
                </a:solidFill>
              </a:rPr>
              <a:t>how the face is different from </a:t>
            </a:r>
          </a:p>
          <a:p>
            <a:pPr algn="ctr"/>
            <a:r>
              <a:rPr lang="en-US" sz="5400" b="1" dirty="0" smtClean="0">
                <a:ln w="22225">
                  <a:solidFill>
                    <a:schemeClr val="accent2"/>
                  </a:solidFill>
                  <a:prstDash val="solid"/>
                </a:ln>
                <a:solidFill>
                  <a:schemeClr val="accent2">
                    <a:lumMod val="40000"/>
                    <a:lumOff val="60000"/>
                  </a:schemeClr>
                </a:solidFill>
              </a:rPr>
              <a:t>the earlier photo and not </a:t>
            </a:r>
          </a:p>
          <a:p>
            <a:pPr algn="ctr"/>
            <a:r>
              <a:rPr lang="en-US" sz="5400" b="1" dirty="0" smtClean="0">
                <a:ln w="22225">
                  <a:solidFill>
                    <a:schemeClr val="accent2"/>
                  </a:solidFill>
                  <a:prstDash val="solid"/>
                </a:ln>
                <a:solidFill>
                  <a:schemeClr val="accent2">
                    <a:lumMod val="40000"/>
                    <a:lumOff val="60000"/>
                  </a:schemeClr>
                </a:solidFill>
              </a:rPr>
              <a:t>matching up to a perfect 1.0 score……</a:t>
            </a:r>
          </a:p>
          <a:p>
            <a:pPr algn="ctr"/>
            <a:r>
              <a:rPr lang="en-US" sz="5400" b="1" dirty="0" smtClean="0">
                <a:ln w="22225">
                  <a:solidFill>
                    <a:schemeClr val="accent2"/>
                  </a:solidFill>
                  <a:prstDash val="solid"/>
                </a:ln>
                <a:solidFill>
                  <a:schemeClr val="accent2">
                    <a:lumMod val="40000"/>
                    <a:lumOff val="60000"/>
                  </a:schemeClr>
                </a:solidFill>
              </a:rPr>
              <a:t>Tell me the reason why </a:t>
            </a:r>
          </a:p>
          <a:p>
            <a:pPr algn="ctr"/>
            <a:r>
              <a:rPr lang="en-US" sz="5400" b="1" dirty="0" smtClean="0">
                <a:ln w="22225">
                  <a:solidFill>
                    <a:schemeClr val="accent2"/>
                  </a:solidFill>
                  <a:prstDash val="solid"/>
                </a:ln>
                <a:solidFill>
                  <a:schemeClr val="accent2">
                    <a:lumMod val="40000"/>
                    <a:lumOff val="60000"/>
                  </a:schemeClr>
                </a:solidFill>
              </a:rPr>
              <a:t>it is not 1.0 match….</a:t>
            </a:r>
          </a:p>
          <a:p>
            <a:pPr algn="ctr"/>
            <a:endParaRPr lang="en-US" sz="5400" b="1" dirty="0">
              <a:ln w="22225">
                <a:solidFill>
                  <a:schemeClr val="accent2"/>
                </a:solidFill>
                <a:prstDash val="solid"/>
              </a:ln>
              <a:solidFill>
                <a:schemeClr val="accent2">
                  <a:lumMod val="40000"/>
                  <a:lumOff val="60000"/>
                </a:schemeClr>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24745" y="3931020"/>
            <a:ext cx="2438095" cy="2438095"/>
          </a:xfrm>
          <a:prstGeom prst="rect">
            <a:avLst/>
          </a:prstGeom>
        </p:spPr>
      </p:pic>
    </p:spTree>
    <p:extLst>
      <p:ext uri="{BB962C8B-B14F-4D97-AF65-F5344CB8AC3E}">
        <p14:creationId xmlns:p14="http://schemas.microsoft.com/office/powerpoint/2010/main" val="72854901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362137532"/>
              </p:ext>
            </p:extLst>
          </p:nvPr>
        </p:nvGraphicFramePr>
        <p:xfrm>
          <a:off x="475674" y="337748"/>
          <a:ext cx="11254507" cy="2377440"/>
        </p:xfrm>
        <a:graphic>
          <a:graphicData uri="http://schemas.openxmlformats.org/drawingml/2006/table">
            <a:tbl>
              <a:tblPr firstRow="1" bandRow="1">
                <a:tableStyleId>{5C22544A-7EE6-4342-B048-85BDC9FD1C3A}</a:tableStyleId>
              </a:tblPr>
              <a:tblGrid>
                <a:gridCol w="826653">
                  <a:extLst>
                    <a:ext uri="{9D8B030D-6E8A-4147-A177-3AD203B41FA5}">
                      <a16:colId xmlns:a16="http://schemas.microsoft.com/office/drawing/2014/main" val="796140357"/>
                    </a:ext>
                  </a:extLst>
                </a:gridCol>
                <a:gridCol w="840509">
                  <a:extLst>
                    <a:ext uri="{9D8B030D-6E8A-4147-A177-3AD203B41FA5}">
                      <a16:colId xmlns:a16="http://schemas.microsoft.com/office/drawing/2014/main" val="1274671593"/>
                    </a:ext>
                  </a:extLst>
                </a:gridCol>
                <a:gridCol w="1311564">
                  <a:extLst>
                    <a:ext uri="{9D8B030D-6E8A-4147-A177-3AD203B41FA5}">
                      <a16:colId xmlns:a16="http://schemas.microsoft.com/office/drawing/2014/main" val="215817788"/>
                    </a:ext>
                  </a:extLst>
                </a:gridCol>
                <a:gridCol w="711200">
                  <a:extLst>
                    <a:ext uri="{9D8B030D-6E8A-4147-A177-3AD203B41FA5}">
                      <a16:colId xmlns:a16="http://schemas.microsoft.com/office/drawing/2014/main" val="1657308105"/>
                    </a:ext>
                  </a:extLst>
                </a:gridCol>
                <a:gridCol w="1468582">
                  <a:extLst>
                    <a:ext uri="{9D8B030D-6E8A-4147-A177-3AD203B41FA5}">
                      <a16:colId xmlns:a16="http://schemas.microsoft.com/office/drawing/2014/main" val="2271225580"/>
                    </a:ext>
                  </a:extLst>
                </a:gridCol>
                <a:gridCol w="1154545">
                  <a:extLst>
                    <a:ext uri="{9D8B030D-6E8A-4147-A177-3AD203B41FA5}">
                      <a16:colId xmlns:a16="http://schemas.microsoft.com/office/drawing/2014/main" val="4280893533"/>
                    </a:ext>
                  </a:extLst>
                </a:gridCol>
                <a:gridCol w="1043709">
                  <a:extLst>
                    <a:ext uri="{9D8B030D-6E8A-4147-A177-3AD203B41FA5}">
                      <a16:colId xmlns:a16="http://schemas.microsoft.com/office/drawing/2014/main" val="2032826427"/>
                    </a:ext>
                  </a:extLst>
                </a:gridCol>
                <a:gridCol w="886691">
                  <a:extLst>
                    <a:ext uri="{9D8B030D-6E8A-4147-A177-3AD203B41FA5}">
                      <a16:colId xmlns:a16="http://schemas.microsoft.com/office/drawing/2014/main" val="65287977"/>
                    </a:ext>
                  </a:extLst>
                </a:gridCol>
                <a:gridCol w="1246909">
                  <a:extLst>
                    <a:ext uri="{9D8B030D-6E8A-4147-A177-3AD203B41FA5}">
                      <a16:colId xmlns:a16="http://schemas.microsoft.com/office/drawing/2014/main" val="1003800867"/>
                    </a:ext>
                  </a:extLst>
                </a:gridCol>
                <a:gridCol w="1764145">
                  <a:extLst>
                    <a:ext uri="{9D8B030D-6E8A-4147-A177-3AD203B41FA5}">
                      <a16:colId xmlns:a16="http://schemas.microsoft.com/office/drawing/2014/main" val="1361665294"/>
                    </a:ext>
                  </a:extLst>
                </a:gridCol>
              </a:tblGrid>
              <a:tr h="854803">
                <a:tc>
                  <a:txBody>
                    <a:bodyPr/>
                    <a:lstStyle/>
                    <a:p>
                      <a:r>
                        <a:rPr lang="en-US" dirty="0" smtClean="0"/>
                        <a:t>Visitor photo</a:t>
                      </a:r>
                      <a:endParaRPr lang="en-US" dirty="0"/>
                    </a:p>
                  </a:txBody>
                  <a:tcPr/>
                </a:tc>
                <a:tc>
                  <a:txBody>
                    <a:bodyPr/>
                    <a:lstStyle/>
                    <a:p>
                      <a:r>
                        <a:rPr lang="en-US" dirty="0" smtClean="0"/>
                        <a:t>Name</a:t>
                      </a:r>
                      <a:endParaRPr lang="en-US" dirty="0"/>
                    </a:p>
                  </a:txBody>
                  <a:tcPr/>
                </a:tc>
                <a:tc>
                  <a:txBody>
                    <a:bodyPr/>
                    <a:lstStyle/>
                    <a:p>
                      <a:r>
                        <a:rPr lang="en-US" dirty="0" smtClean="0"/>
                        <a:t>Designation</a:t>
                      </a:r>
                      <a:endParaRPr lang="en-US" dirty="0"/>
                    </a:p>
                  </a:txBody>
                  <a:tcPr/>
                </a:tc>
                <a:tc>
                  <a:txBody>
                    <a:bodyPr/>
                    <a:lstStyle/>
                    <a:p>
                      <a:r>
                        <a:rPr lang="en-US" dirty="0" smtClean="0"/>
                        <a:t>Org</a:t>
                      </a:r>
                      <a:endParaRPr lang="en-US" dirty="0"/>
                    </a:p>
                  </a:txBody>
                  <a:tcPr/>
                </a:tc>
                <a:tc>
                  <a:txBody>
                    <a:bodyPr/>
                    <a:lstStyle/>
                    <a:p>
                      <a:r>
                        <a:rPr lang="en-US" dirty="0" smtClean="0"/>
                        <a:t>Date/Time</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solidFill>
                            <a:srgbClr val="FFFF00"/>
                          </a:solidFill>
                        </a:rPr>
                        <a:t>Security</a:t>
                      </a:r>
                      <a:r>
                        <a:rPr lang="en-US" baseline="0" dirty="0" smtClean="0">
                          <a:solidFill>
                            <a:srgbClr val="FFFF00"/>
                          </a:solidFill>
                        </a:rPr>
                        <a:t> Clearance </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solidFill>
                            <a:srgbClr val="FFFF00"/>
                          </a:solidFill>
                        </a:rPr>
                        <a:t>At GATE</a:t>
                      </a:r>
                      <a:endParaRPr lang="en-US" dirty="0" smtClean="0">
                        <a:solidFill>
                          <a:srgbClr val="FFFF00"/>
                        </a:solidFill>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AADHAR/ID-Card Submit</a:t>
                      </a:r>
                    </a:p>
                  </a:txBody>
                  <a:tcPr/>
                </a:tc>
                <a:tc>
                  <a:txBody>
                    <a:bodyPr/>
                    <a:lstStyle/>
                    <a:p>
                      <a:r>
                        <a:rPr lang="en-US" dirty="0" smtClean="0">
                          <a:solidFill>
                            <a:srgbClr val="FFFF00"/>
                          </a:solidFill>
                        </a:rPr>
                        <a:t>FRS</a:t>
                      </a:r>
                    </a:p>
                    <a:p>
                      <a:r>
                        <a:rPr lang="en-US" dirty="0" smtClean="0">
                          <a:solidFill>
                            <a:srgbClr val="FFFF00"/>
                          </a:solidFill>
                        </a:rPr>
                        <a:t>Report</a:t>
                      </a:r>
                      <a:endParaRPr lang="en-US" dirty="0">
                        <a:solidFill>
                          <a:srgbClr val="FFFF00"/>
                        </a:solidFill>
                      </a:endParaRPr>
                    </a:p>
                  </a:txBody>
                  <a:tcPr/>
                </a:tc>
                <a:tc>
                  <a:txBody>
                    <a:bodyPr/>
                    <a:lstStyle/>
                    <a:p>
                      <a:r>
                        <a:rPr lang="en-US" dirty="0" smtClean="0"/>
                        <a:t>Print initialized</a:t>
                      </a:r>
                    </a:p>
                    <a:p>
                      <a:endParaRPr lang="en-US" dirty="0"/>
                    </a:p>
                  </a:txBody>
                  <a:tcPr/>
                </a:tc>
                <a:tc>
                  <a:txBody>
                    <a:bodyPr/>
                    <a:lstStyle/>
                    <a:p>
                      <a:r>
                        <a:rPr lang="en-US" dirty="0" smtClean="0">
                          <a:solidFill>
                            <a:srgbClr val="FFFF00"/>
                          </a:solidFill>
                        </a:rPr>
                        <a:t>M-pass/hard copy printed</a:t>
                      </a:r>
                      <a:endParaRPr lang="en-US" dirty="0">
                        <a:solidFill>
                          <a:srgbClr val="FFFF00"/>
                        </a:solidFill>
                      </a:endParaRPr>
                    </a:p>
                  </a:txBody>
                  <a:tcPr/>
                </a:tc>
                <a:extLst>
                  <a:ext uri="{0D108BD9-81ED-4DB2-BD59-A6C34878D82A}">
                    <a16:rowId xmlns:a16="http://schemas.microsoft.com/office/drawing/2014/main" val="3577405082"/>
                  </a:ext>
                </a:extLst>
              </a:tr>
              <a:tr h="1135013">
                <a:tc>
                  <a:txBody>
                    <a:bodyPr/>
                    <a:lstStyle/>
                    <a:p>
                      <a:endParaRPr lang="en-US" dirty="0"/>
                    </a:p>
                  </a:txBody>
                  <a:tcPr/>
                </a:tc>
                <a:tc>
                  <a:txBody>
                    <a:bodyPr/>
                    <a:lstStyle/>
                    <a:p>
                      <a:r>
                        <a:rPr lang="en-US" dirty="0" smtClean="0"/>
                        <a:t>Visitor</a:t>
                      </a:r>
                      <a:endParaRPr lang="en-US" dirty="0"/>
                    </a:p>
                  </a:txBody>
                  <a:tcPr/>
                </a:tc>
                <a:tc>
                  <a:txBody>
                    <a:bodyPr/>
                    <a:lstStyle/>
                    <a:p>
                      <a:r>
                        <a:rPr lang="en-US" dirty="0" smtClean="0"/>
                        <a:t>Secretary</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MHA</a:t>
                      </a:r>
                    </a:p>
                    <a:p>
                      <a:endParaRPr lang="en-US" dirty="0"/>
                    </a:p>
                  </a:txBody>
                  <a:tcPr/>
                </a:tc>
                <a:tc>
                  <a:txBody>
                    <a:bodyPr/>
                    <a:lstStyle/>
                    <a:p>
                      <a:r>
                        <a:rPr lang="en-US" dirty="0" smtClean="0"/>
                        <a:t>07-Sept 2020</a:t>
                      </a:r>
                    </a:p>
                    <a:p>
                      <a:r>
                        <a:rPr lang="en-US" dirty="0" smtClean="0"/>
                        <a:t>4-6</a:t>
                      </a:r>
                      <a:r>
                        <a:rPr lang="en-US" baseline="0" dirty="0" smtClean="0"/>
                        <a:t> PM</a:t>
                      </a:r>
                      <a:endParaRPr lang="en-US" dirty="0" smtClean="0"/>
                    </a:p>
                    <a:p>
                      <a:endParaRPr lang="en-US" dirty="0"/>
                    </a:p>
                  </a:txBody>
                  <a:tcPr/>
                </a:tc>
                <a:tc>
                  <a:txBody>
                    <a:bodyPr/>
                    <a:lstStyle/>
                    <a:p>
                      <a:r>
                        <a:rPr lang="en-US" dirty="0" smtClean="0">
                          <a:solidFill>
                            <a:srgbClr val="00B050"/>
                          </a:solidFill>
                        </a:rPr>
                        <a:t>Clear</a:t>
                      </a:r>
                      <a:endParaRPr lang="en-US" dirty="0">
                        <a:solidFill>
                          <a:srgbClr val="00B050"/>
                        </a:solidFill>
                      </a:endParaRPr>
                    </a:p>
                  </a:txBody>
                  <a:tcPr/>
                </a:tc>
                <a:tc>
                  <a:txBody>
                    <a:bodyPr/>
                    <a:lstStyle/>
                    <a:p>
                      <a:r>
                        <a:rPr lang="en-US" dirty="0" smtClean="0"/>
                        <a:t>Yes</a:t>
                      </a:r>
                      <a:endParaRPr lang="en-US" dirty="0"/>
                    </a:p>
                  </a:txBody>
                  <a:tcPr/>
                </a:tc>
                <a:tc>
                  <a:txBody>
                    <a:bodyPr/>
                    <a:lstStyle/>
                    <a:p>
                      <a:r>
                        <a:rPr lang="en-US" dirty="0" smtClean="0">
                          <a:solidFill>
                            <a:srgbClr val="00B050"/>
                          </a:solidFill>
                        </a:rPr>
                        <a:t>Score</a:t>
                      </a:r>
                    </a:p>
                    <a:p>
                      <a:r>
                        <a:rPr lang="en-US" dirty="0" smtClean="0">
                          <a:solidFill>
                            <a:srgbClr val="00B050"/>
                          </a:solidFill>
                        </a:rPr>
                        <a:t>Diff:</a:t>
                      </a:r>
                    </a:p>
                    <a:p>
                      <a:r>
                        <a:rPr lang="en-US" dirty="0" smtClean="0">
                          <a:solidFill>
                            <a:srgbClr val="00B050"/>
                          </a:solidFill>
                        </a:rPr>
                        <a:t>______</a:t>
                      </a:r>
                    </a:p>
                    <a:p>
                      <a:r>
                        <a:rPr lang="en-US" dirty="0" smtClean="0">
                          <a:solidFill>
                            <a:srgbClr val="00B050"/>
                          </a:solidFill>
                        </a:rPr>
                        <a:t> &gt;85%</a:t>
                      </a:r>
                    </a:p>
                    <a:p>
                      <a:r>
                        <a:rPr lang="en-US" dirty="0" smtClean="0">
                          <a:solidFill>
                            <a:srgbClr val="00B050"/>
                          </a:solidFill>
                        </a:rPr>
                        <a:t>_____</a:t>
                      </a:r>
                      <a:endParaRPr lang="en-US" dirty="0">
                        <a:solidFill>
                          <a:srgbClr val="00B050"/>
                        </a:solidFill>
                      </a:endParaRPr>
                    </a:p>
                  </a:txBody>
                  <a:tcPr/>
                </a:tc>
                <a:tc>
                  <a:txBody>
                    <a:bodyPr/>
                    <a:lstStyle/>
                    <a:p>
                      <a:endParaRPr lang="en-US" dirty="0" smtClean="0"/>
                    </a:p>
                    <a:p>
                      <a:endParaRPr lang="en-US" dirty="0" smtClean="0"/>
                    </a:p>
                  </a:txBody>
                  <a:tcPr/>
                </a:tc>
                <a:tc>
                  <a:txBody>
                    <a:bodyPr/>
                    <a:lstStyle/>
                    <a:p>
                      <a:r>
                        <a:rPr lang="en-US" dirty="0" smtClean="0">
                          <a:solidFill>
                            <a:srgbClr val="00B050"/>
                          </a:solidFill>
                        </a:rPr>
                        <a:t>Generated- </a:t>
                      </a:r>
                    </a:p>
                    <a:p>
                      <a:r>
                        <a:rPr lang="en-US" dirty="0" smtClean="0">
                          <a:solidFill>
                            <a:srgbClr val="00B050"/>
                          </a:solidFill>
                        </a:rPr>
                        <a:t>Use</a:t>
                      </a:r>
                      <a:r>
                        <a:rPr lang="en-US" baseline="0" dirty="0" smtClean="0">
                          <a:solidFill>
                            <a:srgbClr val="00B050"/>
                          </a:solidFill>
                        </a:rPr>
                        <a:t> </a:t>
                      </a:r>
                      <a:r>
                        <a:rPr lang="en-US" dirty="0" smtClean="0">
                          <a:solidFill>
                            <a:srgbClr val="00B050"/>
                          </a:solidFill>
                        </a:rPr>
                        <a:t>Biometric</a:t>
                      </a:r>
                      <a:endParaRPr lang="en-US" dirty="0">
                        <a:solidFill>
                          <a:srgbClr val="00B050"/>
                        </a:solidFill>
                      </a:endParaRPr>
                    </a:p>
                  </a:txBody>
                  <a:tcPr/>
                </a:tc>
                <a:extLst>
                  <a:ext uri="{0D108BD9-81ED-4DB2-BD59-A6C34878D82A}">
                    <a16:rowId xmlns:a16="http://schemas.microsoft.com/office/drawing/2014/main" val="654443627"/>
                  </a:ext>
                </a:extLst>
              </a:tr>
            </a:tbl>
          </a:graphicData>
        </a:graphic>
      </p:graphicFrame>
      <p:sp>
        <p:nvSpPr>
          <p:cNvPr id="3" name="Oval 2"/>
          <p:cNvSpPr/>
          <p:nvPr/>
        </p:nvSpPr>
        <p:spPr>
          <a:xfrm>
            <a:off x="9068561" y="1443341"/>
            <a:ext cx="175491" cy="166254"/>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9403377" y="1431635"/>
            <a:ext cx="175491" cy="166254"/>
          </a:xfrm>
          <a:prstGeom prst="ellipse">
            <a:avLst/>
          </a:prstGeom>
          <a:solidFill>
            <a:srgbClr val="00B05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pic>
        <p:nvPicPr>
          <p:cNvPr id="5" name="Picture 6" descr="blue person icon - blue person icon PNG image with transparent background |  TOP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828" y="1526468"/>
            <a:ext cx="502126" cy="51348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38691" y="1931486"/>
            <a:ext cx="460268" cy="46026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1574000" y="1705840"/>
            <a:ext cx="334112" cy="33411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9" name="TextBox 8"/>
          <p:cNvSpPr txBox="1"/>
          <p:nvPr/>
        </p:nvSpPr>
        <p:spPr>
          <a:xfrm>
            <a:off x="394730" y="5688751"/>
            <a:ext cx="11254507" cy="923330"/>
          </a:xfrm>
          <a:prstGeom prst="rect">
            <a:avLst/>
          </a:prstGeom>
          <a:noFill/>
        </p:spPr>
        <p:txBody>
          <a:bodyPr wrap="square" rtlCol="0">
            <a:spAutoFit/>
          </a:bodyPr>
          <a:lstStyle/>
          <a:p>
            <a:r>
              <a:rPr lang="en-US" dirty="0" smtClean="0"/>
              <a:t>On Clicking the Red Button     , print of m-pass is not made. Hence, the person is sent back for questioning by the Security Personnel. On clicking the Green Button      , an agreement is reached on computerized and manual security and the person is allowed to receive the m-pass.          Thank you, $(Mr. Visitor) for your cooperation.</a:t>
            </a:r>
            <a:endParaRPr lang="en-US" dirty="0"/>
          </a:p>
        </p:txBody>
      </p:sp>
      <p:sp>
        <p:nvSpPr>
          <p:cNvPr id="10" name="Oval 9"/>
          <p:cNvSpPr/>
          <p:nvPr/>
        </p:nvSpPr>
        <p:spPr>
          <a:xfrm>
            <a:off x="3016308" y="5785595"/>
            <a:ext cx="175491" cy="166254"/>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5059853" y="6106028"/>
            <a:ext cx="175491" cy="166254"/>
          </a:xfrm>
          <a:prstGeom prst="ellipse">
            <a:avLst/>
          </a:prstGeom>
          <a:solidFill>
            <a:srgbClr val="00B05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2" name="TextBox 11"/>
          <p:cNvSpPr txBox="1"/>
          <p:nvPr/>
        </p:nvSpPr>
        <p:spPr>
          <a:xfrm>
            <a:off x="394730" y="5319419"/>
            <a:ext cx="6266499" cy="369332"/>
          </a:xfrm>
          <a:prstGeom prst="rect">
            <a:avLst/>
          </a:prstGeom>
          <a:noFill/>
        </p:spPr>
        <p:txBody>
          <a:bodyPr wrap="square" rtlCol="0">
            <a:spAutoFit/>
          </a:bodyPr>
          <a:lstStyle/>
          <a:p>
            <a:r>
              <a:rPr lang="en-US" dirty="0" smtClean="0">
                <a:solidFill>
                  <a:srgbClr val="FFC000"/>
                </a:solidFill>
              </a:rPr>
              <a:t>In the beginning when the system is being trained intelligently,</a:t>
            </a:r>
            <a:endParaRPr lang="en-US" dirty="0">
              <a:solidFill>
                <a:srgbClr val="FFC000"/>
              </a:solidFill>
            </a:endParaRPr>
          </a:p>
        </p:txBody>
      </p:sp>
      <p:sp>
        <p:nvSpPr>
          <p:cNvPr id="14" name="Rectangle 13"/>
          <p:cNvSpPr/>
          <p:nvPr/>
        </p:nvSpPr>
        <p:spPr>
          <a:xfrm>
            <a:off x="531986" y="2779719"/>
            <a:ext cx="10979993" cy="923330"/>
          </a:xfrm>
          <a:prstGeom prst="rect">
            <a:avLst/>
          </a:prstGeom>
          <a:noFill/>
        </p:spPr>
        <p:txBody>
          <a:bodyPr wrap="none" lIns="91440" tIns="45720" rIns="91440" bIns="45720">
            <a:spAutoFit/>
          </a:bodyPr>
          <a:lstStyle/>
          <a:p>
            <a:pPr algn="ctr"/>
            <a:r>
              <a:rPr lang="en-US" sz="5400" b="1" cap="none" spc="0" dirty="0" smtClean="0">
                <a:ln w="22225">
                  <a:solidFill>
                    <a:schemeClr val="accent2"/>
                  </a:solidFill>
                  <a:prstDash val="solid"/>
                </a:ln>
                <a:solidFill>
                  <a:schemeClr val="accent2">
                    <a:lumMod val="40000"/>
                    <a:lumOff val="60000"/>
                  </a:schemeClr>
                </a:solidFill>
                <a:effectLst/>
              </a:rPr>
              <a:t>Weighted averages: Neural Networks </a:t>
            </a:r>
          </a:p>
        </p:txBody>
      </p:sp>
      <p:sp>
        <p:nvSpPr>
          <p:cNvPr id="15" name="TextBox 14"/>
          <p:cNvSpPr txBox="1"/>
          <p:nvPr/>
        </p:nvSpPr>
        <p:spPr>
          <a:xfrm>
            <a:off x="475674" y="3785467"/>
            <a:ext cx="10191291" cy="1477328"/>
          </a:xfrm>
          <a:prstGeom prst="rect">
            <a:avLst/>
          </a:prstGeom>
          <a:solidFill>
            <a:schemeClr val="bg1"/>
          </a:solidFill>
        </p:spPr>
        <p:txBody>
          <a:bodyPr wrap="square" rtlCol="0">
            <a:spAutoFit/>
          </a:bodyPr>
          <a:lstStyle/>
          <a:p>
            <a:r>
              <a:rPr lang="en-US" dirty="0"/>
              <a:t>We weigh out the results of different tests: </a:t>
            </a:r>
          </a:p>
          <a:p>
            <a:r>
              <a:rPr lang="en-US" dirty="0"/>
              <a:t>1</a:t>
            </a:r>
            <a:r>
              <a:rPr lang="en-US" dirty="0" smtClean="0"/>
              <a:t>) FRS match-20% </a:t>
            </a:r>
            <a:endParaRPr lang="en-US" dirty="0"/>
          </a:p>
          <a:p>
            <a:r>
              <a:rPr lang="en-US" dirty="0"/>
              <a:t>2) </a:t>
            </a:r>
            <a:r>
              <a:rPr lang="en-US" dirty="0" smtClean="0"/>
              <a:t>Biometrics-30%</a:t>
            </a:r>
            <a:endParaRPr lang="en-US" dirty="0"/>
          </a:p>
          <a:p>
            <a:r>
              <a:rPr lang="en-US" dirty="0"/>
              <a:t>3) Manual check at </a:t>
            </a:r>
            <a:r>
              <a:rPr lang="en-US" dirty="0" smtClean="0"/>
              <a:t>Gate-50%</a:t>
            </a:r>
          </a:p>
          <a:p>
            <a:r>
              <a:rPr lang="en-US" dirty="0" smtClean="0"/>
              <a:t>If anywhere it fails, there is a provision to take next action based on the organization.</a:t>
            </a:r>
            <a:endParaRPr lang="en-US" dirty="0"/>
          </a:p>
        </p:txBody>
      </p:sp>
      <p:pic>
        <p:nvPicPr>
          <p:cNvPr id="16" name="Picture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5068288" y="6355447"/>
            <a:ext cx="334112" cy="33411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35355413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AI and Motion sensors make Holographic avatars Dance_ AI _ innovation _ Technology">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468580" y="1071112"/>
            <a:ext cx="9753600" cy="5486400"/>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
        <p:nvSpPr>
          <p:cNvPr id="5" name="Rectangle 4"/>
          <p:cNvSpPr/>
          <p:nvPr/>
        </p:nvSpPr>
        <p:spPr>
          <a:xfrm>
            <a:off x="1713888" y="-18472"/>
            <a:ext cx="9262985" cy="923330"/>
          </a:xfrm>
          <a:prstGeom prst="rect">
            <a:avLst/>
          </a:prstGeom>
          <a:noFill/>
        </p:spPr>
        <p:txBody>
          <a:bodyPr wrap="none" lIns="91440" tIns="45720" rIns="91440" bIns="45720">
            <a:spAutoFit/>
          </a:bodyPr>
          <a:lstStyle/>
          <a:p>
            <a:pPr algn="ctr"/>
            <a:r>
              <a:rPr lang="en-US" sz="5400" b="1" dirty="0">
                <a:ln w="6600">
                  <a:solidFill>
                    <a:schemeClr val="accent2"/>
                  </a:solidFill>
                  <a:prstDash val="solid"/>
                </a:ln>
                <a:solidFill>
                  <a:srgbClr val="FF0000"/>
                </a:solidFill>
                <a:effectLst>
                  <a:outerShdw dist="38100" dir="2700000" algn="tl" rotWithShape="0">
                    <a:schemeClr val="accent2"/>
                  </a:outerShdw>
                </a:effectLst>
              </a:rPr>
              <a:t>HOLOGRAMS/VIRTUAL </a:t>
            </a:r>
            <a:r>
              <a:rPr lang="en-US" sz="5400" b="1" dirty="0" smtClean="0">
                <a:ln w="6600">
                  <a:solidFill>
                    <a:schemeClr val="accent2"/>
                  </a:solidFill>
                  <a:prstDash val="solid"/>
                </a:ln>
                <a:solidFill>
                  <a:srgbClr val="FF0000"/>
                </a:solidFill>
                <a:effectLst>
                  <a:outerShdw dist="38100" dir="2700000" algn="tl" rotWithShape="0">
                    <a:schemeClr val="accent2"/>
                  </a:outerShdw>
                </a:effectLst>
              </a:rPr>
              <a:t>REALITY</a:t>
            </a:r>
            <a:endParaRPr lang="en-US" sz="5400" b="1" dirty="0">
              <a:ln w="6600">
                <a:solidFill>
                  <a:schemeClr val="accent2"/>
                </a:solidFill>
                <a:prstDash val="solid"/>
              </a:ln>
              <a:solidFill>
                <a:srgbClr val="FF0000"/>
              </a:solidFill>
              <a:effectLst>
                <a:outerShdw dist="38100" dir="2700000" algn="tl" rotWithShape="0">
                  <a:schemeClr val="accent2"/>
                </a:outerShdw>
              </a:effectLst>
            </a:endParaRPr>
          </a:p>
        </p:txBody>
      </p:sp>
    </p:spTree>
    <p:extLst>
      <p:ext uri="{BB962C8B-B14F-4D97-AF65-F5344CB8AC3E}">
        <p14:creationId xmlns:p14="http://schemas.microsoft.com/office/powerpoint/2010/main" val="138370903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210106" y="455043"/>
            <a:ext cx="7573548" cy="923330"/>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5400" b="1" cap="none" spc="0" dirty="0" smtClean="0">
                <a:ln/>
                <a:solidFill>
                  <a:schemeClr val="accent4"/>
                </a:solidFill>
                <a:effectLst/>
              </a:rPr>
              <a:t>Security Clearance Levels:</a:t>
            </a:r>
            <a:endParaRPr lang="en-US" sz="5400" b="1" cap="none" spc="0" dirty="0">
              <a:ln/>
              <a:solidFill>
                <a:schemeClr val="accent4"/>
              </a:solidFill>
              <a:effectLst/>
            </a:endParaRPr>
          </a:p>
        </p:txBody>
      </p:sp>
      <p:sp>
        <p:nvSpPr>
          <p:cNvPr id="3" name="Horizontal Scroll 2"/>
          <p:cNvSpPr/>
          <p:nvPr/>
        </p:nvSpPr>
        <p:spPr>
          <a:xfrm>
            <a:off x="1136216" y="701963"/>
            <a:ext cx="10141527" cy="5966692"/>
          </a:xfrm>
          <a:prstGeom prst="horizontalScroll">
            <a:avLst/>
          </a:prstGeom>
          <a:ln w="73025">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4" name="TextBox 3"/>
          <p:cNvSpPr txBox="1"/>
          <p:nvPr/>
        </p:nvSpPr>
        <p:spPr>
          <a:xfrm>
            <a:off x="2013525" y="1561650"/>
            <a:ext cx="9180947" cy="4247317"/>
          </a:xfrm>
          <a:prstGeom prst="rect">
            <a:avLst/>
          </a:prstGeom>
          <a:noFill/>
        </p:spPr>
        <p:txBody>
          <a:bodyPr wrap="square" rtlCol="0">
            <a:spAutoFit/>
          </a:bodyPr>
          <a:lstStyle/>
          <a:p>
            <a:pPr marL="342900" indent="-342900">
              <a:buAutoNum type="arabicPeriod"/>
            </a:pPr>
            <a:r>
              <a:rPr lang="en-US" dirty="0" smtClean="0"/>
              <a:t>LEVEL-01: When the request for a meeting is made, an authenticated person can only make the request.</a:t>
            </a:r>
          </a:p>
          <a:p>
            <a:pPr marL="342900" indent="-342900">
              <a:buAutoNum type="arabicPeriod"/>
            </a:pPr>
            <a:endParaRPr lang="en-US" dirty="0" smtClean="0"/>
          </a:p>
          <a:p>
            <a:pPr marL="342900" indent="-342900">
              <a:buAutoNum type="arabicPeriod"/>
            </a:pPr>
            <a:r>
              <a:rPr lang="en-US" dirty="0" smtClean="0"/>
              <a:t>LEVEL-02: MANUAL FRISKING by the security guard and ID cards and SMS shown to him.</a:t>
            </a:r>
          </a:p>
          <a:p>
            <a:pPr marL="342900" indent="-342900">
              <a:buAutoNum type="arabicPeriod"/>
            </a:pPr>
            <a:endParaRPr lang="en-US" dirty="0"/>
          </a:p>
          <a:p>
            <a:pPr marL="342900" indent="-342900">
              <a:buAutoNum type="arabicPeriod"/>
            </a:pPr>
            <a:r>
              <a:rPr lang="en-US" dirty="0" smtClean="0"/>
              <a:t>LEVEL-03: RECEPTION DESK: FRS and BIOMETRICS of the visitor for the m-pass generation.</a:t>
            </a:r>
          </a:p>
          <a:p>
            <a:pPr marL="342900" indent="-342900">
              <a:buAutoNum type="arabicPeriod"/>
            </a:pPr>
            <a:endParaRPr lang="en-US" dirty="0"/>
          </a:p>
          <a:p>
            <a:pPr marL="342900" indent="-342900">
              <a:buAutoNum type="arabicPeriod"/>
            </a:pPr>
            <a:r>
              <a:rPr lang="en-US" dirty="0" smtClean="0"/>
              <a:t>LEVEL-04: HOLOGRAMS guide the visitor to the employee’s room. HOLOGRAMS are under direct control of security personnel.</a:t>
            </a:r>
          </a:p>
          <a:p>
            <a:pPr marL="342900" indent="-342900">
              <a:buAutoNum type="arabicPeriod"/>
            </a:pPr>
            <a:endParaRPr lang="en-US" dirty="0"/>
          </a:p>
          <a:p>
            <a:pPr marL="342900" indent="-342900">
              <a:buAutoNum type="arabicPeriod"/>
            </a:pPr>
            <a:r>
              <a:rPr lang="en-US" dirty="0" smtClean="0"/>
              <a:t>LEVEL-05: QR code scanner : you have met the right person.</a:t>
            </a:r>
          </a:p>
          <a:p>
            <a:pPr marL="342900" indent="-342900">
              <a:buAutoNum type="arabicPeriod"/>
            </a:pPr>
            <a:endParaRPr lang="en-US" dirty="0"/>
          </a:p>
          <a:p>
            <a:pPr marL="342900" indent="-342900">
              <a:buAutoNum type="arabicPeriod"/>
            </a:pPr>
            <a:r>
              <a:rPr lang="en-US" dirty="0" smtClean="0"/>
              <a:t>LEVEL-06: EXIT: path you are under surveillance through holograms and cameras.</a:t>
            </a:r>
          </a:p>
          <a:p>
            <a:pPr marL="342900" indent="-342900">
              <a:buAutoNum type="arabicPeriod"/>
            </a:pPr>
            <a:endParaRPr lang="en-US" dirty="0"/>
          </a:p>
          <a:p>
            <a:pPr marL="342900" indent="-342900">
              <a:buAutoNum type="arabicPeriod"/>
            </a:pPr>
            <a:r>
              <a:rPr lang="en-US" dirty="0" smtClean="0"/>
              <a:t>LEVEL-07: Voice trigger exit at reception.</a:t>
            </a:r>
            <a:endParaRPr lang="en-US" dirty="0"/>
          </a:p>
        </p:txBody>
      </p:sp>
    </p:spTree>
    <p:extLst>
      <p:ext uri="{BB962C8B-B14F-4D97-AF65-F5344CB8AC3E}">
        <p14:creationId xmlns:p14="http://schemas.microsoft.com/office/powerpoint/2010/main" val="406012866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Augmented Reality software from Lucile Packard Children's Hospital Stanford Chariot Program">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931379" y="1052945"/>
            <a:ext cx="10161494" cy="5249837"/>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
        <p:nvSpPr>
          <p:cNvPr id="3" name="Rectangle 2"/>
          <p:cNvSpPr/>
          <p:nvPr/>
        </p:nvSpPr>
        <p:spPr>
          <a:xfrm>
            <a:off x="2245498" y="0"/>
            <a:ext cx="6758903" cy="923330"/>
          </a:xfrm>
          <a:prstGeom prst="rect">
            <a:avLst/>
          </a:prstGeom>
          <a:noFill/>
        </p:spPr>
        <p:txBody>
          <a:bodyPr wrap="none" lIns="91440" tIns="45720" rIns="91440" bIns="45720">
            <a:spAutoFit/>
          </a:bodyPr>
          <a:lstStyle/>
          <a:p>
            <a:pPr algn="ctr"/>
            <a:r>
              <a:rPr lang="en-US" sz="5400" b="1" dirty="0" smtClean="0">
                <a:ln w="22225">
                  <a:solidFill>
                    <a:schemeClr val="accent2"/>
                  </a:solidFill>
                  <a:prstDash val="solid"/>
                </a:ln>
                <a:solidFill>
                  <a:schemeClr val="accent2">
                    <a:lumMod val="40000"/>
                    <a:lumOff val="60000"/>
                  </a:schemeClr>
                </a:solidFill>
              </a:rPr>
              <a:t>HOLOLENS in Hospitals</a:t>
            </a:r>
            <a:endParaRPr lang="en-US" sz="5400" b="1" cap="none" spc="0" dirty="0">
              <a:ln w="22225">
                <a:solidFill>
                  <a:schemeClr val="accent2"/>
                </a:solidFill>
                <a:prstDash val="solid"/>
              </a:ln>
              <a:solidFill>
                <a:schemeClr val="accent2">
                  <a:lumMod val="40000"/>
                  <a:lumOff val="60000"/>
                </a:schemeClr>
              </a:solidFill>
              <a:effectLst/>
            </a:endParaRPr>
          </a:p>
        </p:txBody>
      </p:sp>
    </p:spTree>
    <p:extLst>
      <p:ext uri="{BB962C8B-B14F-4D97-AF65-F5344CB8AC3E}">
        <p14:creationId xmlns:p14="http://schemas.microsoft.com/office/powerpoint/2010/main" val="28072891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70796" y="120747"/>
            <a:ext cx="11547264" cy="923330"/>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5400" b="1" cap="none" spc="0" dirty="0" smtClean="0">
                <a:ln/>
                <a:solidFill>
                  <a:schemeClr val="accent4"/>
                </a:solidFill>
                <a:effectLst/>
              </a:rPr>
              <a:t>VIRTUAL HUMANOID SECURITY </a:t>
            </a:r>
            <a:r>
              <a:rPr lang="en-US" sz="5400" b="1" dirty="0">
                <a:ln/>
                <a:solidFill>
                  <a:schemeClr val="accent4"/>
                </a:solidFill>
              </a:rPr>
              <a:t>ESCORT</a:t>
            </a:r>
            <a:endParaRPr lang="en-US" sz="5400" b="1" cap="none" spc="0" dirty="0">
              <a:ln/>
              <a:solidFill>
                <a:schemeClr val="accent4"/>
              </a:solidFill>
              <a:effectLst/>
            </a:endParaRPr>
          </a:p>
        </p:txBody>
      </p:sp>
      <p:sp>
        <p:nvSpPr>
          <p:cNvPr id="4" name="TextBox 3"/>
          <p:cNvSpPr txBox="1"/>
          <p:nvPr/>
        </p:nvSpPr>
        <p:spPr>
          <a:xfrm>
            <a:off x="443345" y="987985"/>
            <a:ext cx="11259128" cy="1200329"/>
          </a:xfrm>
          <a:prstGeom prst="rect">
            <a:avLst/>
          </a:prstGeom>
          <a:noFill/>
        </p:spPr>
        <p:txBody>
          <a:bodyPr wrap="square" rtlCol="0">
            <a:spAutoFit/>
          </a:bodyPr>
          <a:lstStyle/>
          <a:p>
            <a:r>
              <a:rPr lang="en-US" dirty="0" smtClean="0"/>
              <a:t>It’s a security personnel hologram that escorts a visitor to the destination after noting the destination in from m-pass initiated by the receptionist. So, the number of</a:t>
            </a:r>
          </a:p>
          <a:p>
            <a:r>
              <a:rPr lang="en-US" dirty="0" smtClean="0"/>
              <a:t>Hologram images can be controlled by the </a:t>
            </a:r>
          </a:p>
          <a:p>
            <a:r>
              <a:rPr lang="en-US" dirty="0" smtClean="0"/>
              <a:t>Reception desk.</a:t>
            </a:r>
            <a:endParaRPr lang="en-US" dirty="0"/>
          </a:p>
        </p:txBody>
      </p:sp>
      <p:pic>
        <p:nvPicPr>
          <p:cNvPr id="1026" name="Picture 2" descr="Cartoon maze game with girl and boy Royalty Free Vector"/>
          <p:cNvPicPr>
            <a:picLocks noChangeAspect="1" noChangeArrowheads="1"/>
          </p:cNvPicPr>
          <p:nvPr/>
        </p:nvPicPr>
        <p:blipFill rotWithShape="1">
          <a:blip r:embed="rId2">
            <a:extLst>
              <a:ext uri="{28A0092B-C50C-407E-A947-70E740481C1C}">
                <a14:useLocalDpi xmlns:a14="http://schemas.microsoft.com/office/drawing/2010/main" val="0"/>
              </a:ext>
            </a:extLst>
          </a:blip>
          <a:srcRect t="10307" b="15465"/>
          <a:stretch/>
        </p:blipFill>
        <p:spPr bwMode="auto">
          <a:xfrm>
            <a:off x="4977534" y="1339396"/>
            <a:ext cx="6724939" cy="425796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443345" y="5708747"/>
            <a:ext cx="11176000" cy="923330"/>
          </a:xfrm>
          <a:prstGeom prst="rect">
            <a:avLst/>
          </a:prstGeom>
          <a:noFill/>
        </p:spPr>
        <p:txBody>
          <a:bodyPr wrap="square" rtlCol="0">
            <a:spAutoFit/>
          </a:bodyPr>
          <a:lstStyle/>
          <a:p>
            <a:r>
              <a:rPr lang="en-US" dirty="0" smtClean="0"/>
              <a:t>The escort takes the visitor to the destined room after seeing the name on the m-pass. This can be made to read from the computerized input of the destined room or reading it from the paper using OCR tesseract library in python. </a:t>
            </a:r>
          </a:p>
          <a:p>
            <a:r>
              <a:rPr lang="en-US" dirty="0" smtClean="0">
                <a:solidFill>
                  <a:srgbClr val="7030A0"/>
                </a:solidFill>
              </a:rPr>
              <a:t>The person reaches the destined venue under the guidance of VHSE.</a:t>
            </a:r>
            <a:endParaRPr lang="en-US" dirty="0">
              <a:solidFill>
                <a:srgbClr val="7030A0"/>
              </a:solidFill>
            </a:endParaRPr>
          </a:p>
        </p:txBody>
      </p:sp>
      <p:pic>
        <p:nvPicPr>
          <p:cNvPr id="1028" name="Picture 4" descr="Get Ready! The Humanoid AR Assistants are Coming. | by Steven Brykman |  Interactive Mind | Medium"/>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743094" y="2448281"/>
            <a:ext cx="3934691" cy="2965147"/>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55236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41744" y="1071418"/>
            <a:ext cx="5597237" cy="5588000"/>
          </a:xfrm>
          <a:prstGeom prst="rect">
            <a:avLst/>
          </a:prstGeom>
          <a:ln w="127000">
            <a:solidFill>
              <a:srgbClr val="00B0F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 name="Rectangle 2"/>
          <p:cNvSpPr/>
          <p:nvPr/>
        </p:nvSpPr>
        <p:spPr>
          <a:xfrm>
            <a:off x="913093" y="143058"/>
            <a:ext cx="9681016" cy="1754326"/>
          </a:xfrm>
          <a:prstGeom prst="rect">
            <a:avLst/>
          </a:prstGeom>
          <a:noFill/>
        </p:spPr>
        <p:txBody>
          <a:bodyPr wrap="square" lIns="91440" tIns="45720" rIns="91440" bIns="45720">
            <a:spAutoFit/>
          </a:bodyPr>
          <a:lstStyle/>
          <a:p>
            <a:pPr algn="ctr"/>
            <a:r>
              <a:rPr lang="en-US" sz="5400" b="1" dirty="0" smtClean="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Visitor Lounge/EMPLOYEE </a:t>
            </a:r>
            <a:r>
              <a:rPr lang="en-US" sz="5400" b="1" dirty="0" smtClean="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TABLE: </a:t>
            </a:r>
            <a:endParaRPr lang="en-US" sz="54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ndParaRPr>
          </a:p>
          <a:p>
            <a:r>
              <a:rPr lang="en-US" sz="5400" b="1" dirty="0" smtClean="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QR </a:t>
            </a:r>
            <a:r>
              <a:rPr lang="en-US" sz="5400" b="1" dirty="0" smtClean="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SCANNER</a:t>
            </a:r>
            <a:endParaRPr lang="en-US" sz="5400" b="1"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endParaRPr>
          </a:p>
        </p:txBody>
      </p:sp>
      <p:pic>
        <p:nvPicPr>
          <p:cNvPr id="2050" name="Picture 2" descr="ETQR: A QR Code Generator And Scanner Written Using Salesforce's Lightning  Web Components | by Andres Perez | 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3488" y="2120968"/>
            <a:ext cx="4233748" cy="4227802"/>
          </a:xfrm>
          <a:prstGeom prst="rect">
            <a:avLst/>
          </a:prstGeom>
          <a:ln w="88900" cap="sq" cmpd="thickThin">
            <a:solidFill>
              <a:srgbClr val="000000"/>
            </a:solidFill>
            <a:prstDash val="solid"/>
            <a:miter lim="800000"/>
          </a:ln>
          <a:effectLst>
            <a:innerShdw blurRad="76200">
              <a:srgbClr val="000000"/>
            </a:innerShdw>
          </a:effectLst>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6151416" y="1136073"/>
            <a:ext cx="5643419" cy="3416320"/>
          </a:xfrm>
          <a:prstGeom prst="rect">
            <a:avLst/>
          </a:prstGeom>
          <a:noFill/>
        </p:spPr>
        <p:txBody>
          <a:bodyPr wrap="square" rtlCol="0">
            <a:spAutoFit/>
          </a:bodyPr>
          <a:lstStyle/>
          <a:p>
            <a:r>
              <a:rPr lang="en-US" dirty="0" smtClean="0"/>
              <a:t>The QR Scanner reads the QR code given on M-pass of the visitor. Ensures the timing of the TTL (Time to Live) of the QR code scanner is ensured.</a:t>
            </a:r>
          </a:p>
          <a:p>
            <a:endParaRPr lang="en-US" dirty="0"/>
          </a:p>
          <a:p>
            <a:r>
              <a:rPr lang="en-US" dirty="0" smtClean="0"/>
              <a:t>QR code confirms that the right person has met the right person. </a:t>
            </a:r>
            <a:endParaRPr lang="en-US" dirty="0"/>
          </a:p>
          <a:p>
            <a:endParaRPr lang="en-US" dirty="0" smtClean="0"/>
          </a:p>
          <a:p>
            <a:r>
              <a:rPr lang="en-US" dirty="0" smtClean="0"/>
              <a:t>Welcome Mr. $(Visitor Name)…… by the machine.</a:t>
            </a:r>
          </a:p>
          <a:p>
            <a:endParaRPr lang="en-US" dirty="0"/>
          </a:p>
          <a:p>
            <a:r>
              <a:rPr lang="en-US" dirty="0" smtClean="0"/>
              <a:t>The meeting can begin………………………… </a:t>
            </a:r>
          </a:p>
          <a:p>
            <a:endParaRPr lang="en-US" dirty="0"/>
          </a:p>
          <a:p>
            <a:endParaRPr lang="en-US" dirty="0"/>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10961088" y="3021120"/>
            <a:ext cx="334112" cy="33411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Rectangle 4"/>
          <p:cNvSpPr/>
          <p:nvPr/>
        </p:nvSpPr>
        <p:spPr>
          <a:xfrm rot="20973237">
            <a:off x="6476814" y="4408345"/>
            <a:ext cx="4215655" cy="1754326"/>
          </a:xfrm>
          <a:prstGeom prst="rect">
            <a:avLst/>
          </a:prstGeom>
          <a:solidFill>
            <a:srgbClr val="92D050"/>
          </a:solidFill>
          <a:effectLst>
            <a:softEdge rad="31750"/>
          </a:effectLst>
          <a:scene3d>
            <a:camera prst="perspectiveContrastingLeftFacing"/>
            <a:lightRig rig="threePt" dir="t"/>
          </a:scene3d>
          <a:sp3d>
            <a:bevelT prst="angle"/>
          </a:sp3d>
        </p:spPr>
        <p:txBody>
          <a:bodyPr wrap="square" lIns="91440" tIns="45720" rIns="91440" bIns="45720">
            <a:spAutoFit/>
          </a:bodyPr>
          <a:lstStyle/>
          <a:p>
            <a:pPr algn="ctr"/>
            <a:r>
              <a:rPr lang="en-US" sz="5400" b="1" dirty="0" smtClean="0">
                <a:ln w="22225">
                  <a:solidFill>
                    <a:schemeClr val="accent2"/>
                  </a:solidFill>
                  <a:prstDash val="solid"/>
                </a:ln>
                <a:solidFill>
                  <a:schemeClr val="accent2">
                    <a:lumMod val="40000"/>
                    <a:lumOff val="60000"/>
                  </a:schemeClr>
                </a:solidFill>
              </a:rPr>
              <a:t>MEETING </a:t>
            </a:r>
            <a:r>
              <a:rPr lang="en-US" sz="5400" b="1" dirty="0">
                <a:ln w="22225">
                  <a:solidFill>
                    <a:schemeClr val="accent2"/>
                  </a:solidFill>
                  <a:prstDash val="solid"/>
                </a:ln>
                <a:solidFill>
                  <a:schemeClr val="accent2">
                    <a:lumMod val="40000"/>
                    <a:lumOff val="60000"/>
                  </a:schemeClr>
                </a:solidFill>
              </a:rPr>
              <a:t>BEGINS</a:t>
            </a:r>
            <a:r>
              <a:rPr lang="en-US" sz="5400" b="1" dirty="0" smtClean="0">
                <a:ln w="22225">
                  <a:solidFill>
                    <a:schemeClr val="accent2"/>
                  </a:solidFill>
                  <a:prstDash val="solid"/>
                </a:ln>
                <a:solidFill>
                  <a:schemeClr val="accent2">
                    <a:lumMod val="40000"/>
                    <a:lumOff val="60000"/>
                  </a:schemeClr>
                </a:solidFill>
              </a:rPr>
              <a:t>…</a:t>
            </a:r>
            <a:endParaRPr lang="en-US" sz="5400" b="1" cap="none" spc="0" dirty="0" smtClean="0">
              <a:ln w="22225">
                <a:solidFill>
                  <a:schemeClr val="accent2"/>
                </a:solidFill>
                <a:prstDash val="solid"/>
              </a:ln>
              <a:solidFill>
                <a:schemeClr val="accent2">
                  <a:lumMod val="40000"/>
                  <a:lumOff val="60000"/>
                </a:schemeClr>
              </a:solidFill>
              <a:effectLst/>
            </a:endParaRPr>
          </a:p>
        </p:txBody>
      </p:sp>
    </p:spTree>
    <p:extLst>
      <p:ext uri="{BB962C8B-B14F-4D97-AF65-F5344CB8AC3E}">
        <p14:creationId xmlns:p14="http://schemas.microsoft.com/office/powerpoint/2010/main" val="28868178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203455" y="1868207"/>
            <a:ext cx="5267853" cy="923330"/>
          </a:xfrm>
          <a:prstGeom prst="rect">
            <a:avLst/>
          </a:prstGeom>
          <a:solidFill>
            <a:srgbClr val="0070C0"/>
          </a:solidFill>
          <a:ln>
            <a:solidFill>
              <a:schemeClr val="tx1"/>
            </a:solidFill>
          </a:ln>
          <a:effectLst>
            <a:glow rad="228600">
              <a:schemeClr val="accent1">
                <a:satMod val="175000"/>
                <a:alpha val="40000"/>
              </a:schemeClr>
            </a:glow>
          </a:effectLst>
          <a:scene3d>
            <a:camera prst="orthographicFront"/>
            <a:lightRig rig="threePt" dir="t"/>
          </a:scene3d>
          <a:sp3d>
            <a:bevelT w="139700" h="139700" prst="divot"/>
          </a:sp3d>
        </p:spPr>
        <p:txBody>
          <a:bodyPr wrap="none" lIns="91440" tIns="45720" rIns="91440" bIns="45720">
            <a:spAutoFit/>
          </a:bodyPr>
          <a:lstStyle/>
          <a:p>
            <a:pPr algn="ctr"/>
            <a:r>
              <a:rPr lang="en-US" sz="5400" b="1" cap="none" spc="0" dirty="0" smtClean="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Meeting Happens</a:t>
            </a:r>
            <a:endParaRPr lang="en-US" sz="5400" b="1"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endParaRPr>
          </a:p>
        </p:txBody>
      </p:sp>
      <p:sp>
        <p:nvSpPr>
          <p:cNvPr id="3" name="Rectangle 2"/>
          <p:cNvSpPr/>
          <p:nvPr/>
        </p:nvSpPr>
        <p:spPr>
          <a:xfrm>
            <a:off x="4530087" y="3466098"/>
            <a:ext cx="2910156" cy="369332"/>
          </a:xfrm>
          <a:prstGeom prst="rect">
            <a:avLst/>
          </a:prstGeom>
          <a:noFill/>
        </p:spPr>
        <p:txBody>
          <a:bodyPr wrap="none" lIns="91440" tIns="45720" rIns="91440" bIns="45720">
            <a:spAutoFit/>
          </a:bodyPr>
          <a:lstStyle/>
          <a:p>
            <a:pPr algn="ctr"/>
            <a:r>
              <a:rPr lang="en-US" dirty="0">
                <a:solidFill>
                  <a:srgbClr val="7030A0"/>
                </a:solidFill>
              </a:rPr>
              <a:t>Meeting is near the end time</a:t>
            </a:r>
          </a:p>
        </p:txBody>
      </p:sp>
      <p:cxnSp>
        <p:nvCxnSpPr>
          <p:cNvPr id="5" name="Straight Arrow Connector 4"/>
          <p:cNvCxnSpPr/>
          <p:nvPr/>
        </p:nvCxnSpPr>
        <p:spPr>
          <a:xfrm flipH="1">
            <a:off x="4821382" y="3835430"/>
            <a:ext cx="1015999" cy="6903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p:nvPr/>
        </p:nvCxnSpPr>
        <p:spPr>
          <a:xfrm>
            <a:off x="6299198" y="3835429"/>
            <a:ext cx="831275" cy="6745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Rounded Rectangle 8"/>
          <p:cNvSpPr/>
          <p:nvPr/>
        </p:nvSpPr>
        <p:spPr>
          <a:xfrm>
            <a:off x="3805382" y="4608943"/>
            <a:ext cx="1302327" cy="868433"/>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t>Meeting ends on time</a:t>
            </a:r>
            <a:endParaRPr lang="en-US" dirty="0"/>
          </a:p>
        </p:txBody>
      </p:sp>
      <p:sp>
        <p:nvSpPr>
          <p:cNvPr id="10" name="Rounded Rectangle 9"/>
          <p:cNvSpPr/>
          <p:nvPr/>
        </p:nvSpPr>
        <p:spPr>
          <a:xfrm>
            <a:off x="6580909" y="4608943"/>
            <a:ext cx="2322946" cy="868433"/>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t>Meeting extends beyond the stipulated time </a:t>
            </a:r>
            <a:endParaRPr lang="en-US" dirty="0"/>
          </a:p>
        </p:txBody>
      </p:sp>
      <p:sp>
        <p:nvSpPr>
          <p:cNvPr id="11" name="TextBox 10"/>
          <p:cNvSpPr txBox="1"/>
          <p:nvPr/>
        </p:nvSpPr>
        <p:spPr>
          <a:xfrm>
            <a:off x="9892146" y="6317673"/>
            <a:ext cx="2299854" cy="369332"/>
          </a:xfrm>
          <a:prstGeom prst="rect">
            <a:avLst/>
          </a:prstGeom>
          <a:noFill/>
        </p:spPr>
        <p:txBody>
          <a:bodyPr wrap="square" rtlCol="0">
            <a:spAutoFit/>
          </a:bodyPr>
          <a:lstStyle/>
          <a:p>
            <a:r>
              <a:rPr lang="en-US" dirty="0" smtClean="0">
                <a:solidFill>
                  <a:srgbClr val="FF0000"/>
                </a:solidFill>
              </a:rPr>
              <a:t>EMPLOYEE’s OFFICE</a:t>
            </a:r>
            <a:endParaRPr lang="en-US" dirty="0">
              <a:solidFill>
                <a:srgbClr val="FF0000"/>
              </a:solidFill>
            </a:endParaRPr>
          </a:p>
        </p:txBody>
      </p:sp>
    </p:spTree>
    <p:extLst>
      <p:ext uri="{BB962C8B-B14F-4D97-AF65-F5344CB8AC3E}">
        <p14:creationId xmlns:p14="http://schemas.microsoft.com/office/powerpoint/2010/main" val="7224432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895926" y="868219"/>
            <a:ext cx="10455563" cy="5043054"/>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2" name="Rectangle 11"/>
          <p:cNvSpPr/>
          <p:nvPr/>
        </p:nvSpPr>
        <p:spPr>
          <a:xfrm>
            <a:off x="1278079" y="2706252"/>
            <a:ext cx="9684329" cy="29186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schemeClr val="tx1"/>
              </a:solidFill>
            </a:endParaRPr>
          </a:p>
        </p:txBody>
      </p:sp>
      <p:sp>
        <p:nvSpPr>
          <p:cNvPr id="2" name="TextBox 1"/>
          <p:cNvSpPr txBox="1"/>
          <p:nvPr/>
        </p:nvSpPr>
        <p:spPr>
          <a:xfrm>
            <a:off x="10732653" y="461757"/>
            <a:ext cx="2604655" cy="369332"/>
          </a:xfrm>
          <a:prstGeom prst="rect">
            <a:avLst/>
          </a:prstGeom>
          <a:noFill/>
        </p:spPr>
        <p:txBody>
          <a:bodyPr wrap="square" rtlCol="0">
            <a:spAutoFit/>
          </a:bodyPr>
          <a:lstStyle/>
          <a:p>
            <a:r>
              <a:rPr lang="en-US" dirty="0" smtClean="0">
                <a:solidFill>
                  <a:srgbClr val="FF0000"/>
                </a:solidFill>
              </a:rPr>
              <a:t>EMPLOYEE</a:t>
            </a:r>
            <a:endParaRPr lang="en-US" dirty="0">
              <a:solidFill>
                <a:srgbClr val="FF0000"/>
              </a:solidFill>
            </a:endParaRPr>
          </a:p>
        </p:txBody>
      </p:sp>
      <p:sp>
        <p:nvSpPr>
          <p:cNvPr id="4" name="Rectangle 3"/>
          <p:cNvSpPr/>
          <p:nvPr/>
        </p:nvSpPr>
        <p:spPr>
          <a:xfrm>
            <a:off x="1145309" y="1016000"/>
            <a:ext cx="1136073" cy="65578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smtClean="0"/>
              <a:t>LOGO</a:t>
            </a:r>
            <a:endParaRPr lang="en-US" dirty="0"/>
          </a:p>
        </p:txBody>
      </p:sp>
      <p:sp>
        <p:nvSpPr>
          <p:cNvPr id="5" name="Rectangle 4"/>
          <p:cNvSpPr/>
          <p:nvPr/>
        </p:nvSpPr>
        <p:spPr>
          <a:xfrm>
            <a:off x="2537690" y="1016000"/>
            <a:ext cx="8557491" cy="65578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smtClean="0"/>
              <a:t>PARITY INFOTECH SOLUTIONS PRIVATE LIMITED</a:t>
            </a:r>
            <a:endParaRPr lang="en-US" dirty="0"/>
          </a:p>
        </p:txBody>
      </p:sp>
      <p:sp>
        <p:nvSpPr>
          <p:cNvPr id="6" name="Rectangle 5"/>
          <p:cNvSpPr/>
          <p:nvPr/>
        </p:nvSpPr>
        <p:spPr>
          <a:xfrm>
            <a:off x="1145309" y="1800966"/>
            <a:ext cx="9949872" cy="692728"/>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smtClean="0"/>
              <a:t>VISITOR PANEL</a:t>
            </a:r>
            <a:r>
              <a:rPr lang="en-US" dirty="0" smtClean="0"/>
              <a:t>                                         </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3101564805"/>
              </p:ext>
            </p:extLst>
          </p:nvPr>
        </p:nvGraphicFramePr>
        <p:xfrm>
          <a:off x="1459346" y="3198319"/>
          <a:ext cx="9402617" cy="1272081"/>
        </p:xfrm>
        <a:graphic>
          <a:graphicData uri="http://schemas.openxmlformats.org/drawingml/2006/table">
            <a:tbl>
              <a:tblPr firstRow="1" bandRow="1">
                <a:tableStyleId>{5C22544A-7EE6-4342-B048-85BDC9FD1C3A}</a:tableStyleId>
              </a:tblPr>
              <a:tblGrid>
                <a:gridCol w="1880523">
                  <a:extLst>
                    <a:ext uri="{9D8B030D-6E8A-4147-A177-3AD203B41FA5}">
                      <a16:colId xmlns:a16="http://schemas.microsoft.com/office/drawing/2014/main" val="1933787533"/>
                    </a:ext>
                  </a:extLst>
                </a:gridCol>
                <a:gridCol w="2211752">
                  <a:extLst>
                    <a:ext uri="{9D8B030D-6E8A-4147-A177-3AD203B41FA5}">
                      <a16:colId xmlns:a16="http://schemas.microsoft.com/office/drawing/2014/main" val="2023682739"/>
                    </a:ext>
                  </a:extLst>
                </a:gridCol>
                <a:gridCol w="1827100">
                  <a:extLst>
                    <a:ext uri="{9D8B030D-6E8A-4147-A177-3AD203B41FA5}">
                      <a16:colId xmlns:a16="http://schemas.microsoft.com/office/drawing/2014/main" val="1297295085"/>
                    </a:ext>
                  </a:extLst>
                </a:gridCol>
                <a:gridCol w="2190382">
                  <a:extLst>
                    <a:ext uri="{9D8B030D-6E8A-4147-A177-3AD203B41FA5}">
                      <a16:colId xmlns:a16="http://schemas.microsoft.com/office/drawing/2014/main" val="691375228"/>
                    </a:ext>
                  </a:extLst>
                </a:gridCol>
                <a:gridCol w="1292860">
                  <a:extLst>
                    <a:ext uri="{9D8B030D-6E8A-4147-A177-3AD203B41FA5}">
                      <a16:colId xmlns:a16="http://schemas.microsoft.com/office/drawing/2014/main" val="1591937767"/>
                    </a:ext>
                  </a:extLst>
                </a:gridCol>
              </a:tblGrid>
              <a:tr h="370840">
                <a:tc>
                  <a:txBody>
                    <a:bodyPr/>
                    <a:lstStyle/>
                    <a:p>
                      <a:r>
                        <a:rPr lang="en-US" dirty="0" smtClean="0"/>
                        <a:t>Date/Time</a:t>
                      </a:r>
                      <a:endParaRPr lang="en-US" dirty="0"/>
                    </a:p>
                  </a:txBody>
                  <a:tcPr/>
                </a:tc>
                <a:tc>
                  <a:txBody>
                    <a:bodyPr/>
                    <a:lstStyle/>
                    <a:p>
                      <a:r>
                        <a:rPr lang="en-US" dirty="0" smtClean="0"/>
                        <a:t>Employee Name</a:t>
                      </a:r>
                      <a:endParaRPr lang="en-US" dirty="0"/>
                    </a:p>
                  </a:txBody>
                  <a:tcPr/>
                </a:tc>
                <a:tc>
                  <a:txBody>
                    <a:bodyPr/>
                    <a:lstStyle/>
                    <a:p>
                      <a:r>
                        <a:rPr lang="en-US" dirty="0" smtClean="0"/>
                        <a:t>Visitor M-pass</a:t>
                      </a:r>
                      <a:endParaRPr lang="en-US" dirty="0"/>
                    </a:p>
                  </a:txBody>
                  <a:tcPr/>
                </a:tc>
                <a:tc>
                  <a:txBody>
                    <a:bodyPr/>
                    <a:lstStyle/>
                    <a:p>
                      <a:r>
                        <a:rPr lang="en-US" dirty="0" smtClean="0"/>
                        <a:t>QR code Scanner</a:t>
                      </a:r>
                      <a:endParaRPr lang="en-US" dirty="0"/>
                    </a:p>
                  </a:txBody>
                  <a:tcPr/>
                </a:tc>
                <a:tc>
                  <a:txBody>
                    <a:bodyPr/>
                    <a:lstStyle/>
                    <a:p>
                      <a:r>
                        <a:rPr lang="en-US" dirty="0" smtClean="0"/>
                        <a:t>EXIT</a:t>
                      </a:r>
                      <a:endParaRPr lang="en-US" dirty="0"/>
                    </a:p>
                  </a:txBody>
                  <a:tcPr/>
                </a:tc>
                <a:extLst>
                  <a:ext uri="{0D108BD9-81ED-4DB2-BD59-A6C34878D82A}">
                    <a16:rowId xmlns:a16="http://schemas.microsoft.com/office/drawing/2014/main" val="2274505659"/>
                  </a:ext>
                </a:extLst>
              </a:tr>
              <a:tr h="901241">
                <a:tc>
                  <a:txBody>
                    <a:bodyPr/>
                    <a:lstStyle/>
                    <a:p>
                      <a:r>
                        <a:rPr lang="en-US" dirty="0" smtClean="0"/>
                        <a:t>06-09-2020</a:t>
                      </a:r>
                    </a:p>
                    <a:p>
                      <a:r>
                        <a:rPr lang="en-US" dirty="0" smtClean="0"/>
                        <a:t>4</a:t>
                      </a:r>
                      <a:r>
                        <a:rPr lang="en-US" baseline="0" dirty="0" smtClean="0"/>
                        <a:t> to 6 pm</a:t>
                      </a:r>
                      <a:endParaRPr lang="en-US" dirty="0"/>
                    </a:p>
                  </a:txBody>
                  <a:tcPr/>
                </a:tc>
                <a:tc>
                  <a:txBody>
                    <a:bodyPr/>
                    <a:lstStyle/>
                    <a:p>
                      <a:r>
                        <a:rPr lang="en-US" dirty="0" smtClean="0"/>
                        <a:t>ABC</a:t>
                      </a:r>
                      <a:endParaRPr lang="en-US" dirty="0"/>
                    </a:p>
                  </a:txBody>
                  <a:tcPr/>
                </a:tc>
                <a:tc>
                  <a:txBody>
                    <a:bodyPr/>
                    <a:lstStyle/>
                    <a:p>
                      <a:r>
                        <a:rPr lang="en-US" dirty="0" smtClean="0"/>
                        <a:t>M-01</a:t>
                      </a:r>
                      <a:endParaRPr lang="en-US" dirty="0"/>
                    </a:p>
                  </a:txBody>
                  <a:tcPr/>
                </a:tc>
                <a:tc>
                  <a:txBody>
                    <a:bodyPr/>
                    <a:lstStyle/>
                    <a:p>
                      <a:r>
                        <a:rPr lang="en-US" dirty="0" smtClean="0"/>
                        <a:t>                 Done </a:t>
                      </a:r>
                    </a:p>
                    <a:p>
                      <a:r>
                        <a:rPr lang="en-US" dirty="0" smtClean="0"/>
                        <a:t>                 accurately</a:t>
                      </a:r>
                      <a:endParaRPr lang="en-US" dirty="0"/>
                    </a:p>
                  </a:txBody>
                  <a:tcPr/>
                </a:tc>
                <a:tc>
                  <a:txBody>
                    <a:bodyPr/>
                    <a:lstStyle/>
                    <a:p>
                      <a:r>
                        <a:rPr lang="en-US" dirty="0" smtClean="0"/>
                        <a:t>Permit</a:t>
                      </a:r>
                      <a:endParaRPr lang="en-US" dirty="0"/>
                    </a:p>
                  </a:txBody>
                  <a:tcPr/>
                </a:tc>
                <a:extLst>
                  <a:ext uri="{0D108BD9-81ED-4DB2-BD59-A6C34878D82A}">
                    <a16:rowId xmlns:a16="http://schemas.microsoft.com/office/drawing/2014/main" val="1946173217"/>
                  </a:ext>
                </a:extLst>
              </a:tr>
            </a:tbl>
          </a:graphicData>
        </a:graphic>
      </p:graphicFrame>
      <p:pic>
        <p:nvPicPr>
          <p:cNvPr id="8" name="Picture 2" descr="ETQR: A QR Code Generator And Scanner Written Using Salesforce's Lightning  Web Components | by Andres Perez | Medium"/>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63412" y="3727469"/>
            <a:ext cx="438623" cy="438007"/>
          </a:xfrm>
          <a:prstGeom prst="rect">
            <a:avLst/>
          </a:prstGeom>
          <a:ln w="88900" cap="sq" cmpd="thickThin">
            <a:solidFill>
              <a:srgbClr val="000000"/>
            </a:solidFill>
            <a:prstDash val="solid"/>
            <a:miter lim="800000"/>
          </a:ln>
          <a:effectLst>
            <a:innerShdw blurRad="76200">
              <a:srgbClr val="000000"/>
            </a:innerShdw>
          </a:effectLst>
          <a:extLst>
            <a:ext uri="{909E8E84-426E-40DD-AFC4-6F175D3DCCD1}">
              <a14:hiddenFill xmlns:a14="http://schemas.microsoft.com/office/drawing/2010/main">
                <a:solidFill>
                  <a:srgbClr val="FFFFFF"/>
                </a:solidFill>
              </a14:hiddenFill>
            </a:ext>
          </a:extLst>
        </p:spPr>
      </p:pic>
      <p:sp>
        <p:nvSpPr>
          <p:cNvPr id="9" name="Oval 8"/>
          <p:cNvSpPr/>
          <p:nvPr/>
        </p:nvSpPr>
        <p:spPr>
          <a:xfrm>
            <a:off x="9889837" y="3953102"/>
            <a:ext cx="175491" cy="166254"/>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10408226" y="3953102"/>
            <a:ext cx="175491" cy="166254"/>
          </a:xfrm>
          <a:prstGeom prst="ellipse">
            <a:avLst/>
          </a:prstGeom>
          <a:solidFill>
            <a:srgbClr val="00B05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1" name="Oval 10"/>
          <p:cNvSpPr/>
          <p:nvPr/>
        </p:nvSpPr>
        <p:spPr>
          <a:xfrm>
            <a:off x="9074445" y="3701516"/>
            <a:ext cx="175491" cy="166254"/>
          </a:xfrm>
          <a:prstGeom prst="ellipse">
            <a:avLst/>
          </a:prstGeom>
          <a:solidFill>
            <a:srgbClr val="00B05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3" name="TextBox 12"/>
          <p:cNvSpPr txBox="1"/>
          <p:nvPr/>
        </p:nvSpPr>
        <p:spPr>
          <a:xfrm>
            <a:off x="1459345" y="2875111"/>
            <a:ext cx="1958110" cy="369332"/>
          </a:xfrm>
          <a:prstGeom prst="rect">
            <a:avLst/>
          </a:prstGeom>
          <a:noFill/>
        </p:spPr>
        <p:txBody>
          <a:bodyPr wrap="square" rtlCol="0">
            <a:spAutoFit/>
          </a:bodyPr>
          <a:lstStyle/>
          <a:p>
            <a:r>
              <a:rPr lang="en-US" dirty="0" smtClean="0"/>
              <a:t>Today’s Visitors:</a:t>
            </a:r>
            <a:endParaRPr lang="en-US" dirty="0"/>
          </a:p>
        </p:txBody>
      </p:sp>
      <p:sp>
        <p:nvSpPr>
          <p:cNvPr id="14" name="TextBox 13"/>
          <p:cNvSpPr txBox="1"/>
          <p:nvPr/>
        </p:nvSpPr>
        <p:spPr>
          <a:xfrm>
            <a:off x="766618" y="157111"/>
            <a:ext cx="11065162" cy="646331"/>
          </a:xfrm>
          <a:prstGeom prst="rect">
            <a:avLst/>
          </a:prstGeom>
          <a:noFill/>
        </p:spPr>
        <p:txBody>
          <a:bodyPr wrap="square" rtlCol="0">
            <a:spAutoFit/>
          </a:bodyPr>
          <a:lstStyle/>
          <a:p>
            <a:r>
              <a:rPr lang="en-US" dirty="0" smtClean="0"/>
              <a:t>The employee accesses the visitor panel using his ID card’s bar-code and logins into the panel where the following dashboard appears</a:t>
            </a:r>
            <a:endParaRPr lang="en-US" dirty="0"/>
          </a:p>
        </p:txBody>
      </p:sp>
      <p:sp>
        <p:nvSpPr>
          <p:cNvPr id="15" name="TextBox 14"/>
          <p:cNvSpPr txBox="1"/>
          <p:nvPr/>
        </p:nvSpPr>
        <p:spPr>
          <a:xfrm>
            <a:off x="1459345" y="4904509"/>
            <a:ext cx="9402618" cy="646331"/>
          </a:xfrm>
          <a:prstGeom prst="rect">
            <a:avLst/>
          </a:prstGeom>
          <a:noFill/>
        </p:spPr>
        <p:txBody>
          <a:bodyPr wrap="square" rtlCol="0">
            <a:spAutoFit/>
          </a:bodyPr>
          <a:lstStyle/>
          <a:p>
            <a:r>
              <a:rPr lang="en-US" dirty="0" smtClean="0"/>
              <a:t>Clicking on Red button, implies that the meeting has been extended. Will not end so soon.</a:t>
            </a:r>
          </a:p>
          <a:p>
            <a:r>
              <a:rPr lang="en-US" dirty="0" smtClean="0"/>
              <a:t>Clicking on Green button, implies that the meeting has ended. </a:t>
            </a:r>
            <a:endParaRPr lang="en-US" dirty="0"/>
          </a:p>
        </p:txBody>
      </p:sp>
      <p:sp>
        <p:nvSpPr>
          <p:cNvPr id="16" name="Oval 15"/>
          <p:cNvSpPr/>
          <p:nvPr/>
        </p:nvSpPr>
        <p:spPr>
          <a:xfrm>
            <a:off x="9977582" y="4962467"/>
            <a:ext cx="175491" cy="166254"/>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7364844" y="5227674"/>
            <a:ext cx="175491" cy="166254"/>
          </a:xfrm>
          <a:prstGeom prst="ellipse">
            <a:avLst/>
          </a:prstGeom>
          <a:solidFill>
            <a:srgbClr val="00B05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8" name="TextBox 17"/>
          <p:cNvSpPr txBox="1"/>
          <p:nvPr/>
        </p:nvSpPr>
        <p:spPr>
          <a:xfrm>
            <a:off x="766618" y="6117257"/>
            <a:ext cx="10584871" cy="646331"/>
          </a:xfrm>
          <a:prstGeom prst="rect">
            <a:avLst/>
          </a:prstGeom>
          <a:noFill/>
        </p:spPr>
        <p:txBody>
          <a:bodyPr wrap="square" rtlCol="0">
            <a:spAutoFit/>
          </a:bodyPr>
          <a:lstStyle/>
          <a:p>
            <a:r>
              <a:rPr lang="en-US" dirty="0" smtClean="0"/>
              <a:t>So, employee clicks on green button when the meeting ends which signals the virtual escort to come and take the visitor back to reception. </a:t>
            </a:r>
            <a:endParaRPr lang="en-US" dirty="0"/>
          </a:p>
        </p:txBody>
      </p:sp>
    </p:spTree>
    <p:extLst>
      <p:ext uri="{BB962C8B-B14F-4D97-AF65-F5344CB8AC3E}">
        <p14:creationId xmlns:p14="http://schemas.microsoft.com/office/powerpoint/2010/main" val="35051797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70796" y="120747"/>
            <a:ext cx="11547264" cy="923330"/>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5400" b="1" cap="none" spc="0" dirty="0" smtClean="0">
                <a:ln/>
                <a:solidFill>
                  <a:schemeClr val="accent4"/>
                </a:solidFill>
                <a:effectLst/>
              </a:rPr>
              <a:t>VIRTUAL HUMANOID SECURITY </a:t>
            </a:r>
            <a:r>
              <a:rPr lang="en-US" sz="5400" b="1" dirty="0">
                <a:ln/>
                <a:solidFill>
                  <a:schemeClr val="accent4"/>
                </a:solidFill>
              </a:rPr>
              <a:t>ESCORT</a:t>
            </a:r>
            <a:endParaRPr lang="en-US" sz="5400" b="1" cap="none" spc="0" dirty="0">
              <a:ln/>
              <a:solidFill>
                <a:schemeClr val="accent4"/>
              </a:solidFill>
              <a:effectLst/>
            </a:endParaRPr>
          </a:p>
        </p:txBody>
      </p:sp>
      <p:sp>
        <p:nvSpPr>
          <p:cNvPr id="4" name="TextBox 3"/>
          <p:cNvSpPr txBox="1"/>
          <p:nvPr/>
        </p:nvSpPr>
        <p:spPr>
          <a:xfrm>
            <a:off x="443345" y="987985"/>
            <a:ext cx="11259128" cy="1200329"/>
          </a:xfrm>
          <a:prstGeom prst="rect">
            <a:avLst/>
          </a:prstGeom>
          <a:noFill/>
        </p:spPr>
        <p:txBody>
          <a:bodyPr wrap="square" rtlCol="0">
            <a:spAutoFit/>
          </a:bodyPr>
          <a:lstStyle/>
          <a:p>
            <a:r>
              <a:rPr lang="en-US" dirty="0" smtClean="0"/>
              <a:t>It’s a security personnel hologram that escorts a visitor to the destination after noting the destination in from m-pass initiated by the receptionist. So, the number of</a:t>
            </a:r>
          </a:p>
          <a:p>
            <a:r>
              <a:rPr lang="en-US" dirty="0" smtClean="0"/>
              <a:t>Hologram images can be controlled by the </a:t>
            </a:r>
          </a:p>
          <a:p>
            <a:r>
              <a:rPr lang="en-US" dirty="0" smtClean="0"/>
              <a:t>Reception desk.</a:t>
            </a:r>
            <a:endParaRPr lang="en-US" dirty="0"/>
          </a:p>
        </p:txBody>
      </p:sp>
      <p:pic>
        <p:nvPicPr>
          <p:cNvPr id="1026" name="Picture 2" descr="Cartoon maze game with girl and boy Royalty Free Vector"/>
          <p:cNvPicPr>
            <a:picLocks noChangeAspect="1" noChangeArrowheads="1"/>
          </p:cNvPicPr>
          <p:nvPr/>
        </p:nvPicPr>
        <p:blipFill rotWithShape="1">
          <a:blip r:embed="rId2">
            <a:extLst>
              <a:ext uri="{28A0092B-C50C-407E-A947-70E740481C1C}">
                <a14:useLocalDpi xmlns:a14="http://schemas.microsoft.com/office/drawing/2010/main" val="0"/>
              </a:ext>
            </a:extLst>
          </a:blip>
          <a:srcRect t="10307" b="15465"/>
          <a:stretch/>
        </p:blipFill>
        <p:spPr bwMode="auto">
          <a:xfrm>
            <a:off x="4977534" y="1339396"/>
            <a:ext cx="6724939" cy="425796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443345" y="5708747"/>
            <a:ext cx="11176000" cy="923330"/>
          </a:xfrm>
          <a:prstGeom prst="rect">
            <a:avLst/>
          </a:prstGeom>
          <a:noFill/>
        </p:spPr>
        <p:txBody>
          <a:bodyPr wrap="square" rtlCol="0">
            <a:spAutoFit/>
          </a:bodyPr>
          <a:lstStyle/>
          <a:p>
            <a:r>
              <a:rPr lang="en-US" dirty="0" smtClean="0"/>
              <a:t>The escort takes the visitor to the destined room after seeing the name on the m-pass. This can be made to read from the computerized input of the destined room or reading it from the paper using OCR tesseract library in python. </a:t>
            </a:r>
          </a:p>
          <a:p>
            <a:r>
              <a:rPr lang="en-US" dirty="0" smtClean="0">
                <a:solidFill>
                  <a:srgbClr val="7030A0"/>
                </a:solidFill>
              </a:rPr>
              <a:t>The person reaches the </a:t>
            </a:r>
            <a:r>
              <a:rPr lang="en-US" dirty="0" smtClean="0">
                <a:solidFill>
                  <a:srgbClr val="7030A0"/>
                </a:solidFill>
              </a:rPr>
              <a:t>reception</a:t>
            </a:r>
            <a:r>
              <a:rPr lang="en-US" dirty="0" smtClean="0">
                <a:solidFill>
                  <a:srgbClr val="7030A0"/>
                </a:solidFill>
              </a:rPr>
              <a:t> </a:t>
            </a:r>
            <a:r>
              <a:rPr lang="en-US" dirty="0" smtClean="0">
                <a:solidFill>
                  <a:srgbClr val="7030A0"/>
                </a:solidFill>
              </a:rPr>
              <a:t>under the guidance of VHSE.</a:t>
            </a:r>
            <a:endParaRPr lang="en-US" dirty="0">
              <a:solidFill>
                <a:srgbClr val="7030A0"/>
              </a:solidFill>
            </a:endParaRPr>
          </a:p>
        </p:txBody>
      </p:sp>
      <p:pic>
        <p:nvPicPr>
          <p:cNvPr id="1028" name="Picture 4" descr="Get Ready! The Humanoid AR Assistants are Coming. | by Steven Brykman |  Interactive Mind | Medium"/>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743094" y="2448281"/>
            <a:ext cx="3934691" cy="2965147"/>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85417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52584" y="1218891"/>
            <a:ext cx="11508507" cy="5043054"/>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 name="Rectangle 2"/>
          <p:cNvSpPr/>
          <p:nvPr/>
        </p:nvSpPr>
        <p:spPr>
          <a:xfrm>
            <a:off x="1570182" y="3088700"/>
            <a:ext cx="10280073" cy="29186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schemeClr val="tx1"/>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1044361736"/>
              </p:ext>
            </p:extLst>
          </p:nvPr>
        </p:nvGraphicFramePr>
        <p:xfrm>
          <a:off x="1667164" y="3503724"/>
          <a:ext cx="10183091" cy="2651760"/>
        </p:xfrm>
        <a:graphic>
          <a:graphicData uri="http://schemas.openxmlformats.org/drawingml/2006/table">
            <a:tbl>
              <a:tblPr firstRow="1" bandRow="1">
                <a:tableStyleId>{5C22544A-7EE6-4342-B048-85BDC9FD1C3A}</a:tableStyleId>
              </a:tblPr>
              <a:tblGrid>
                <a:gridCol w="860964">
                  <a:extLst>
                    <a:ext uri="{9D8B030D-6E8A-4147-A177-3AD203B41FA5}">
                      <a16:colId xmlns:a16="http://schemas.microsoft.com/office/drawing/2014/main" val="796140357"/>
                    </a:ext>
                  </a:extLst>
                </a:gridCol>
                <a:gridCol w="846207">
                  <a:extLst>
                    <a:ext uri="{9D8B030D-6E8A-4147-A177-3AD203B41FA5}">
                      <a16:colId xmlns:a16="http://schemas.microsoft.com/office/drawing/2014/main" val="1274671593"/>
                    </a:ext>
                  </a:extLst>
                </a:gridCol>
                <a:gridCol w="1413013">
                  <a:extLst>
                    <a:ext uri="{9D8B030D-6E8A-4147-A177-3AD203B41FA5}">
                      <a16:colId xmlns:a16="http://schemas.microsoft.com/office/drawing/2014/main" val="215817788"/>
                    </a:ext>
                  </a:extLst>
                </a:gridCol>
                <a:gridCol w="720416">
                  <a:extLst>
                    <a:ext uri="{9D8B030D-6E8A-4147-A177-3AD203B41FA5}">
                      <a16:colId xmlns:a16="http://schemas.microsoft.com/office/drawing/2014/main" val="1657308105"/>
                    </a:ext>
                  </a:extLst>
                </a:gridCol>
                <a:gridCol w="1536749">
                  <a:extLst>
                    <a:ext uri="{9D8B030D-6E8A-4147-A177-3AD203B41FA5}">
                      <a16:colId xmlns:a16="http://schemas.microsoft.com/office/drawing/2014/main" val="2271225580"/>
                    </a:ext>
                  </a:extLst>
                </a:gridCol>
                <a:gridCol w="824869">
                  <a:extLst>
                    <a:ext uri="{9D8B030D-6E8A-4147-A177-3AD203B41FA5}">
                      <a16:colId xmlns:a16="http://schemas.microsoft.com/office/drawing/2014/main" val="4280893533"/>
                    </a:ext>
                  </a:extLst>
                </a:gridCol>
                <a:gridCol w="1099127">
                  <a:extLst>
                    <a:ext uri="{9D8B030D-6E8A-4147-A177-3AD203B41FA5}">
                      <a16:colId xmlns:a16="http://schemas.microsoft.com/office/drawing/2014/main" val="2032826427"/>
                    </a:ext>
                  </a:extLst>
                </a:gridCol>
                <a:gridCol w="831273">
                  <a:extLst>
                    <a:ext uri="{9D8B030D-6E8A-4147-A177-3AD203B41FA5}">
                      <a16:colId xmlns:a16="http://schemas.microsoft.com/office/drawing/2014/main" val="65287977"/>
                    </a:ext>
                  </a:extLst>
                </a:gridCol>
                <a:gridCol w="1006763">
                  <a:extLst>
                    <a:ext uri="{9D8B030D-6E8A-4147-A177-3AD203B41FA5}">
                      <a16:colId xmlns:a16="http://schemas.microsoft.com/office/drawing/2014/main" val="1361665294"/>
                    </a:ext>
                  </a:extLst>
                </a:gridCol>
                <a:gridCol w="1043710">
                  <a:extLst>
                    <a:ext uri="{9D8B030D-6E8A-4147-A177-3AD203B41FA5}">
                      <a16:colId xmlns:a16="http://schemas.microsoft.com/office/drawing/2014/main" val="1640979899"/>
                    </a:ext>
                  </a:extLst>
                </a:gridCol>
              </a:tblGrid>
              <a:tr h="1299090">
                <a:tc>
                  <a:txBody>
                    <a:bodyPr/>
                    <a:lstStyle/>
                    <a:p>
                      <a:r>
                        <a:rPr lang="en-US" dirty="0" smtClean="0"/>
                        <a:t>Visitor photo</a:t>
                      </a:r>
                      <a:endParaRPr lang="en-US" dirty="0"/>
                    </a:p>
                  </a:txBody>
                  <a:tcPr/>
                </a:tc>
                <a:tc>
                  <a:txBody>
                    <a:bodyPr/>
                    <a:lstStyle/>
                    <a:p>
                      <a:r>
                        <a:rPr lang="en-US" dirty="0" smtClean="0"/>
                        <a:t>Name</a:t>
                      </a:r>
                      <a:endParaRPr lang="en-US" dirty="0"/>
                    </a:p>
                  </a:txBody>
                  <a:tcPr/>
                </a:tc>
                <a:tc>
                  <a:txBody>
                    <a:bodyPr/>
                    <a:lstStyle/>
                    <a:p>
                      <a:r>
                        <a:rPr lang="en-US" dirty="0" smtClean="0"/>
                        <a:t>Designation</a:t>
                      </a:r>
                      <a:endParaRPr lang="en-US" dirty="0"/>
                    </a:p>
                  </a:txBody>
                  <a:tcPr/>
                </a:tc>
                <a:tc>
                  <a:txBody>
                    <a:bodyPr/>
                    <a:lstStyle/>
                    <a:p>
                      <a:r>
                        <a:rPr lang="en-US" dirty="0" smtClean="0"/>
                        <a:t>Org</a:t>
                      </a:r>
                      <a:endParaRPr lang="en-US" dirty="0"/>
                    </a:p>
                  </a:txBody>
                  <a:tcPr/>
                </a:tc>
                <a:tc>
                  <a:txBody>
                    <a:bodyPr/>
                    <a:lstStyle/>
                    <a:p>
                      <a:r>
                        <a:rPr lang="en-US" dirty="0" smtClean="0"/>
                        <a:t>Date/Time</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Security</a:t>
                      </a:r>
                      <a:r>
                        <a:rPr lang="en-US" baseline="0" dirty="0" smtClean="0"/>
                        <a:t> Clearance </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At GATE</a:t>
                      </a:r>
                      <a:endParaRPr lang="en-US" dirty="0" smtClean="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AADHAR Card Submit</a:t>
                      </a:r>
                    </a:p>
                  </a:txBody>
                  <a:tcPr/>
                </a:tc>
                <a:tc>
                  <a:txBody>
                    <a:bodyPr/>
                    <a:lstStyle/>
                    <a:p>
                      <a:r>
                        <a:rPr lang="en-US" dirty="0" smtClean="0"/>
                        <a:t>FRS</a:t>
                      </a:r>
                      <a:endParaRPr lang="en-US" dirty="0"/>
                    </a:p>
                  </a:txBody>
                  <a:tcPr/>
                </a:tc>
                <a:tc>
                  <a:txBody>
                    <a:bodyPr/>
                    <a:lstStyle/>
                    <a:p>
                      <a:r>
                        <a:rPr lang="en-US" dirty="0" smtClean="0"/>
                        <a:t>M-pass/hard copy printed</a:t>
                      </a:r>
                      <a:endParaRPr lang="en-US" dirty="0"/>
                    </a:p>
                  </a:txBody>
                  <a:tcPr/>
                </a:tc>
                <a:tc>
                  <a:txBody>
                    <a:bodyPr/>
                    <a:lstStyle/>
                    <a:p>
                      <a:r>
                        <a:rPr lang="en-US" dirty="0" smtClean="0"/>
                        <a:t>EXIT Time</a:t>
                      </a:r>
                      <a:endParaRPr lang="en-US" dirty="0"/>
                    </a:p>
                  </a:txBody>
                  <a:tcPr/>
                </a:tc>
                <a:extLst>
                  <a:ext uri="{0D108BD9-81ED-4DB2-BD59-A6C34878D82A}">
                    <a16:rowId xmlns:a16="http://schemas.microsoft.com/office/drawing/2014/main" val="3577405082"/>
                  </a:ext>
                </a:extLst>
              </a:tr>
              <a:tr h="905260">
                <a:tc>
                  <a:txBody>
                    <a:bodyPr/>
                    <a:lstStyle/>
                    <a:p>
                      <a:endParaRPr lang="en-US" dirty="0"/>
                    </a:p>
                  </a:txBody>
                  <a:tcPr/>
                </a:tc>
                <a:tc>
                  <a:txBody>
                    <a:bodyPr/>
                    <a:lstStyle/>
                    <a:p>
                      <a:r>
                        <a:rPr lang="en-US" dirty="0" smtClean="0"/>
                        <a:t>Visitor</a:t>
                      </a:r>
                      <a:endParaRPr lang="en-US" dirty="0"/>
                    </a:p>
                  </a:txBody>
                  <a:tcPr/>
                </a:tc>
                <a:tc>
                  <a:txBody>
                    <a:bodyPr/>
                    <a:lstStyle/>
                    <a:p>
                      <a:r>
                        <a:rPr lang="en-US" dirty="0" smtClean="0"/>
                        <a:t>Secretary</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MHA</a:t>
                      </a:r>
                    </a:p>
                    <a:p>
                      <a:endParaRPr lang="en-US" dirty="0"/>
                    </a:p>
                  </a:txBody>
                  <a:tcPr/>
                </a:tc>
                <a:tc>
                  <a:txBody>
                    <a:bodyPr/>
                    <a:lstStyle/>
                    <a:p>
                      <a:r>
                        <a:rPr lang="en-US" dirty="0" smtClean="0"/>
                        <a:t>07-Sept 2020</a:t>
                      </a:r>
                    </a:p>
                    <a:p>
                      <a:r>
                        <a:rPr lang="en-US" dirty="0" smtClean="0"/>
                        <a:t>4-6</a:t>
                      </a:r>
                      <a:r>
                        <a:rPr lang="en-US" baseline="0" dirty="0" smtClean="0"/>
                        <a:t> PM</a:t>
                      </a:r>
                      <a:endParaRPr lang="en-US" dirty="0" smtClean="0"/>
                    </a:p>
                    <a:p>
                      <a:endParaRPr lang="en-US" dirty="0"/>
                    </a:p>
                  </a:txBody>
                  <a:tcPr/>
                </a:tc>
                <a:tc>
                  <a:txBody>
                    <a:bodyPr/>
                    <a:lstStyle/>
                    <a:p>
                      <a:r>
                        <a:rPr lang="en-US" dirty="0" smtClean="0"/>
                        <a:t>Clear</a:t>
                      </a:r>
                      <a:endParaRPr lang="en-US" dirty="0"/>
                    </a:p>
                  </a:txBody>
                  <a:tcPr/>
                </a:tc>
                <a:tc>
                  <a:txBody>
                    <a:bodyPr/>
                    <a:lstStyle/>
                    <a:p>
                      <a:r>
                        <a:rPr lang="en-US" dirty="0" smtClean="0"/>
                        <a:t>Yes</a:t>
                      </a:r>
                      <a:endParaRPr lang="en-US" dirty="0"/>
                    </a:p>
                  </a:txBody>
                  <a:tcPr/>
                </a:tc>
                <a:tc>
                  <a:txBody>
                    <a:bodyPr/>
                    <a:lstStyle/>
                    <a:p>
                      <a:r>
                        <a:rPr lang="en-US" dirty="0" smtClean="0"/>
                        <a:t>Score</a:t>
                      </a:r>
                    </a:p>
                    <a:p>
                      <a:r>
                        <a:rPr lang="en-US" dirty="0" smtClean="0"/>
                        <a:t>Diff</a:t>
                      </a:r>
                      <a:r>
                        <a:rPr lang="en-US" dirty="0" smtClean="0"/>
                        <a:t>:</a:t>
                      </a:r>
                      <a:endParaRPr lang="en-US" dirty="0" smtClean="0"/>
                    </a:p>
                  </a:txBody>
                  <a:tcPr/>
                </a:tc>
                <a:tc>
                  <a:txBody>
                    <a:bodyPr/>
                    <a:lstStyle/>
                    <a:p>
                      <a:r>
                        <a:rPr lang="en-US" dirty="0" smtClean="0"/>
                        <a:t>Generated</a:t>
                      </a:r>
                      <a:endParaRPr lang="en-US" dirty="0" smtClean="0"/>
                    </a:p>
                  </a:txBody>
                  <a:tcPr/>
                </a:tc>
                <a:tc>
                  <a:txBody>
                    <a:bodyPr/>
                    <a:lstStyle/>
                    <a:p>
                      <a:endParaRPr lang="en-US" dirty="0"/>
                    </a:p>
                  </a:txBody>
                  <a:tcPr/>
                </a:tc>
                <a:extLst>
                  <a:ext uri="{0D108BD9-81ED-4DB2-BD59-A6C34878D82A}">
                    <a16:rowId xmlns:a16="http://schemas.microsoft.com/office/drawing/2014/main" val="654443627"/>
                  </a:ext>
                </a:extLst>
              </a:tr>
            </a:tbl>
          </a:graphicData>
        </a:graphic>
      </p:graphicFrame>
      <p:sp>
        <p:nvSpPr>
          <p:cNvPr id="5" name="Rectangle 4"/>
          <p:cNvSpPr/>
          <p:nvPr/>
        </p:nvSpPr>
        <p:spPr>
          <a:xfrm>
            <a:off x="531091" y="1343888"/>
            <a:ext cx="1136073" cy="65578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smtClean="0"/>
              <a:t>LOGO</a:t>
            </a:r>
            <a:endParaRPr lang="en-US" dirty="0"/>
          </a:p>
        </p:txBody>
      </p:sp>
      <p:sp>
        <p:nvSpPr>
          <p:cNvPr id="6" name="Rectangle 5"/>
          <p:cNvSpPr/>
          <p:nvPr/>
        </p:nvSpPr>
        <p:spPr>
          <a:xfrm>
            <a:off x="2235202" y="1366673"/>
            <a:ext cx="9615053" cy="65578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smtClean="0"/>
              <a:t>PARITY INFOTECH SOLUTIONS PRIVATE LIMITED</a:t>
            </a:r>
            <a:endParaRPr lang="en-US" dirty="0"/>
          </a:p>
        </p:txBody>
      </p:sp>
      <p:sp>
        <p:nvSpPr>
          <p:cNvPr id="7" name="Rectangle 6"/>
          <p:cNvSpPr/>
          <p:nvPr/>
        </p:nvSpPr>
        <p:spPr>
          <a:xfrm>
            <a:off x="531091" y="2141419"/>
            <a:ext cx="11319164" cy="692728"/>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smtClean="0"/>
              <a:t>RECEPTION DESK</a:t>
            </a:r>
            <a:endParaRPr lang="en-US" dirty="0"/>
          </a:p>
        </p:txBody>
      </p:sp>
      <p:sp>
        <p:nvSpPr>
          <p:cNvPr id="8" name="Rounded Rectangle 7"/>
          <p:cNvSpPr/>
          <p:nvPr/>
        </p:nvSpPr>
        <p:spPr>
          <a:xfrm>
            <a:off x="10004259" y="2257861"/>
            <a:ext cx="1597891" cy="4156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Hi! REC</a:t>
            </a:r>
            <a:endParaRPr lang="en-US" dirty="0"/>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11211395" y="2219410"/>
            <a:ext cx="536743" cy="53674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 name="Picture 2" descr="Notification icon bell alarm alert Royalty Free Vector Image"/>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0197" t="20065" r="19962" b="26581"/>
          <a:stretch/>
        </p:blipFill>
        <p:spPr bwMode="auto">
          <a:xfrm>
            <a:off x="9444369" y="2312104"/>
            <a:ext cx="399938" cy="37869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2235202" y="3186546"/>
            <a:ext cx="2096653" cy="369332"/>
          </a:xfrm>
          <a:prstGeom prst="rect">
            <a:avLst/>
          </a:prstGeom>
          <a:noFill/>
        </p:spPr>
        <p:txBody>
          <a:bodyPr wrap="square" rtlCol="0">
            <a:spAutoFit/>
          </a:bodyPr>
          <a:lstStyle/>
          <a:p>
            <a:r>
              <a:rPr lang="en-US" dirty="0" smtClean="0"/>
              <a:t>Today’s VISITORS:</a:t>
            </a:r>
            <a:endParaRPr lang="en-US" dirty="0"/>
          </a:p>
        </p:txBody>
      </p:sp>
      <p:sp>
        <p:nvSpPr>
          <p:cNvPr id="12" name="TextBox 11"/>
          <p:cNvSpPr txBox="1"/>
          <p:nvPr/>
        </p:nvSpPr>
        <p:spPr>
          <a:xfrm>
            <a:off x="10004259" y="6410036"/>
            <a:ext cx="1956832" cy="369332"/>
          </a:xfrm>
          <a:prstGeom prst="rect">
            <a:avLst/>
          </a:prstGeom>
          <a:noFill/>
        </p:spPr>
        <p:txBody>
          <a:bodyPr wrap="square" rtlCol="0">
            <a:spAutoFit/>
          </a:bodyPr>
          <a:lstStyle/>
          <a:p>
            <a:r>
              <a:rPr lang="en-US" dirty="0" smtClean="0">
                <a:solidFill>
                  <a:srgbClr val="FF0000"/>
                </a:solidFill>
              </a:rPr>
              <a:t>RECEPTION DESK</a:t>
            </a:r>
            <a:endParaRPr lang="en-US" dirty="0">
              <a:solidFill>
                <a:srgbClr val="FF0000"/>
              </a:solidFill>
            </a:endParaRPr>
          </a:p>
        </p:txBody>
      </p:sp>
      <p:pic>
        <p:nvPicPr>
          <p:cNvPr id="13" name="Picture 6" descr="blue person icon - blue person icon PNG image with transparent background |  TOP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43028" y="5456774"/>
            <a:ext cx="502126" cy="51348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14" name="Picture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11038975" y="5419164"/>
            <a:ext cx="536743" cy="53674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5" name="TextBox 14"/>
          <p:cNvSpPr txBox="1"/>
          <p:nvPr/>
        </p:nvSpPr>
        <p:spPr>
          <a:xfrm>
            <a:off x="531091" y="341745"/>
            <a:ext cx="11430000" cy="646331"/>
          </a:xfrm>
          <a:prstGeom prst="rect">
            <a:avLst/>
          </a:prstGeom>
          <a:noFill/>
        </p:spPr>
        <p:txBody>
          <a:bodyPr wrap="square" rtlCol="0">
            <a:spAutoFit/>
          </a:bodyPr>
          <a:lstStyle/>
          <a:p>
            <a:r>
              <a:rPr lang="en-US" dirty="0" smtClean="0"/>
              <a:t>The visitor says ‘EXIT’ in front of the screen, collects his AADHAR card and his exit is marked. Voice input is being used. The phone number which was recorded as a sample and saved in the database to mark his exit time.</a:t>
            </a:r>
            <a:endParaRPr lang="en-US" dirty="0"/>
          </a:p>
        </p:txBody>
      </p:sp>
    </p:spTree>
    <p:extLst>
      <p:ext uri="{BB962C8B-B14F-4D97-AF65-F5344CB8AC3E}">
        <p14:creationId xmlns:p14="http://schemas.microsoft.com/office/powerpoint/2010/main" val="161818243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16430" y="1240135"/>
            <a:ext cx="11485259" cy="4247317"/>
          </a:xfrm>
          <a:prstGeom prst="rect">
            <a:avLst/>
          </a:prstGeom>
          <a:noFill/>
        </p:spPr>
        <p:txBody>
          <a:bodyPr wrap="none" lIns="91440" tIns="45720" rIns="91440" bIns="45720">
            <a:spAutoFit/>
          </a:bodyPr>
          <a:lstStyle/>
          <a:p>
            <a:pPr algn="ctr"/>
            <a:r>
              <a:rPr lang="en-US" sz="5400" b="0" cap="none" spc="0" dirty="0" smtClean="0">
                <a:ln w="0"/>
                <a:solidFill>
                  <a:schemeClr val="accent1"/>
                </a:solidFill>
                <a:effectLst>
                  <a:outerShdw blurRad="38100" dist="25400" dir="5400000" algn="ctr" rotWithShape="0">
                    <a:srgbClr val="6E747A">
                      <a:alpha val="43000"/>
                    </a:srgbClr>
                  </a:outerShdw>
                </a:effectLst>
              </a:rPr>
              <a:t>The VISITOR exits through the main gate</a:t>
            </a:r>
          </a:p>
          <a:p>
            <a:pPr algn="ctr"/>
            <a:r>
              <a:rPr lang="en-US" sz="5400" dirty="0" smtClean="0">
                <a:ln w="0"/>
                <a:solidFill>
                  <a:schemeClr val="accent1"/>
                </a:solidFill>
                <a:effectLst>
                  <a:outerShdw blurRad="38100" dist="25400" dir="5400000" algn="ctr" rotWithShape="0">
                    <a:srgbClr val="6E747A">
                      <a:alpha val="43000"/>
                    </a:srgbClr>
                  </a:outerShdw>
                </a:effectLst>
              </a:rPr>
              <a:t>……………</a:t>
            </a:r>
          </a:p>
          <a:p>
            <a:pPr algn="ctr"/>
            <a:r>
              <a:rPr lang="en-US" sz="5400" b="0" cap="none" spc="0" dirty="0" smtClean="0">
                <a:ln w="0"/>
                <a:solidFill>
                  <a:schemeClr val="accent1"/>
                </a:solidFill>
                <a:effectLst>
                  <a:outerShdw blurRad="38100" dist="25400" dir="5400000" algn="ctr" rotWithShape="0">
                    <a:srgbClr val="6E747A">
                      <a:alpha val="43000"/>
                    </a:srgbClr>
                  </a:outerShdw>
                </a:effectLst>
              </a:rPr>
              <a:t>………….</a:t>
            </a:r>
          </a:p>
          <a:p>
            <a:pPr algn="ctr"/>
            <a:r>
              <a:rPr lang="en-US" sz="5400" dirty="0" smtClean="0">
                <a:ln w="0"/>
                <a:solidFill>
                  <a:schemeClr val="accent1"/>
                </a:solidFill>
                <a:effectLst>
                  <a:outerShdw blurRad="38100" dist="25400" dir="5400000" algn="ctr" rotWithShape="0">
                    <a:srgbClr val="6E747A">
                      <a:alpha val="43000"/>
                    </a:srgbClr>
                  </a:outerShdw>
                </a:effectLst>
              </a:rPr>
              <a:t>XXXXXX</a:t>
            </a:r>
          </a:p>
          <a:p>
            <a:pPr algn="ctr"/>
            <a:r>
              <a:rPr lang="en-US" sz="5400" b="0" cap="none" spc="0" dirty="0" smtClean="0">
                <a:ln w="0"/>
                <a:solidFill>
                  <a:schemeClr val="accent1"/>
                </a:solidFill>
                <a:effectLst>
                  <a:outerShdw blurRad="38100" dist="25400" dir="5400000" algn="ctr" rotWithShape="0">
                    <a:srgbClr val="6E747A">
                      <a:alpha val="43000"/>
                    </a:srgbClr>
                  </a:outerShdw>
                </a:effectLst>
              </a:rPr>
              <a:t>……………….</a:t>
            </a:r>
            <a:endParaRPr lang="en-US" sz="5400" b="0" cap="none" spc="0" dirty="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15336974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36073" y="775855"/>
            <a:ext cx="9624291" cy="5043054"/>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5" name="Rectangle 4"/>
          <p:cNvSpPr/>
          <p:nvPr/>
        </p:nvSpPr>
        <p:spPr>
          <a:xfrm>
            <a:off x="1348509" y="1016000"/>
            <a:ext cx="1136073" cy="65578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smtClean="0"/>
              <a:t>LOGO</a:t>
            </a:r>
            <a:endParaRPr lang="en-US" dirty="0"/>
          </a:p>
        </p:txBody>
      </p:sp>
      <p:sp>
        <p:nvSpPr>
          <p:cNvPr id="6" name="Rectangle 5"/>
          <p:cNvSpPr/>
          <p:nvPr/>
        </p:nvSpPr>
        <p:spPr>
          <a:xfrm>
            <a:off x="2886364" y="1016000"/>
            <a:ext cx="7606145" cy="65578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smtClean="0"/>
              <a:t>PARITY INFOTECH SOLUTIONS PRIVATE LIMITED</a:t>
            </a:r>
            <a:endParaRPr lang="en-US" dirty="0"/>
          </a:p>
        </p:txBody>
      </p:sp>
      <p:sp>
        <p:nvSpPr>
          <p:cNvPr id="7" name="Rectangle 6"/>
          <p:cNvSpPr/>
          <p:nvPr/>
        </p:nvSpPr>
        <p:spPr>
          <a:xfrm>
            <a:off x="1348509" y="1764145"/>
            <a:ext cx="9144000" cy="692728"/>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8" name="Rectangle 7"/>
          <p:cNvSpPr/>
          <p:nvPr/>
        </p:nvSpPr>
        <p:spPr>
          <a:xfrm>
            <a:off x="8383154" y="1847272"/>
            <a:ext cx="1980048" cy="526473"/>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smtClean="0"/>
              <a:t>2. Employee Login</a:t>
            </a:r>
            <a:endParaRPr lang="en-US" dirty="0"/>
          </a:p>
        </p:txBody>
      </p:sp>
      <p:sp>
        <p:nvSpPr>
          <p:cNvPr id="9" name="Rectangle 8"/>
          <p:cNvSpPr/>
          <p:nvPr/>
        </p:nvSpPr>
        <p:spPr>
          <a:xfrm>
            <a:off x="6363852" y="1847271"/>
            <a:ext cx="1819565" cy="526473"/>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smtClean="0"/>
              <a:t>1. Visit the office</a:t>
            </a:r>
            <a:endParaRPr lang="en-US" dirty="0"/>
          </a:p>
        </p:txBody>
      </p:sp>
      <p:sp>
        <p:nvSpPr>
          <p:cNvPr id="10" name="Oval 9"/>
          <p:cNvSpPr/>
          <p:nvPr/>
        </p:nvSpPr>
        <p:spPr>
          <a:xfrm>
            <a:off x="1533237" y="2660073"/>
            <a:ext cx="8829964" cy="26693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CONTENT</a:t>
            </a:r>
            <a:endParaRPr lang="en-US" dirty="0"/>
          </a:p>
        </p:txBody>
      </p:sp>
      <p:sp>
        <p:nvSpPr>
          <p:cNvPr id="11" name="TextBox 10"/>
          <p:cNvSpPr txBox="1"/>
          <p:nvPr/>
        </p:nvSpPr>
        <p:spPr>
          <a:xfrm>
            <a:off x="341745" y="286329"/>
            <a:ext cx="4285673" cy="369332"/>
          </a:xfrm>
          <a:prstGeom prst="rect">
            <a:avLst/>
          </a:prstGeom>
          <a:noFill/>
        </p:spPr>
        <p:txBody>
          <a:bodyPr wrap="square" rtlCol="0">
            <a:spAutoFit/>
          </a:bodyPr>
          <a:lstStyle/>
          <a:p>
            <a:r>
              <a:rPr lang="en-US" dirty="0" smtClean="0"/>
              <a:t>Parity website hosted on a global server</a:t>
            </a:r>
            <a:endParaRPr lang="en-US" dirty="0"/>
          </a:p>
        </p:txBody>
      </p:sp>
      <p:cxnSp>
        <p:nvCxnSpPr>
          <p:cNvPr id="13" name="Straight Arrow Connector 12"/>
          <p:cNvCxnSpPr/>
          <p:nvPr/>
        </p:nvCxnSpPr>
        <p:spPr>
          <a:xfrm>
            <a:off x="7703127" y="2373744"/>
            <a:ext cx="988291" cy="40640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4" name="Straight Arrow Connector 13"/>
          <p:cNvCxnSpPr/>
          <p:nvPr/>
        </p:nvCxnSpPr>
        <p:spPr>
          <a:xfrm flipH="1">
            <a:off x="8820726" y="2336799"/>
            <a:ext cx="549565" cy="44334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6" name="TextBox 15"/>
          <p:cNvSpPr txBox="1"/>
          <p:nvPr/>
        </p:nvSpPr>
        <p:spPr>
          <a:xfrm>
            <a:off x="8383153" y="2807916"/>
            <a:ext cx="875145" cy="369332"/>
          </a:xfrm>
          <a:prstGeom prst="rect">
            <a:avLst/>
          </a:prstGeom>
          <a:noFill/>
        </p:spPr>
        <p:txBody>
          <a:bodyPr wrap="square" rtlCol="0">
            <a:spAutoFit/>
          </a:bodyPr>
          <a:lstStyle/>
          <a:p>
            <a:r>
              <a:rPr lang="en-US" dirty="0" smtClean="0"/>
              <a:t>Button</a:t>
            </a:r>
            <a:endParaRPr lang="en-US" dirty="0"/>
          </a:p>
        </p:txBody>
      </p:sp>
      <p:sp>
        <p:nvSpPr>
          <p:cNvPr id="17" name="TextBox 16"/>
          <p:cNvSpPr txBox="1"/>
          <p:nvPr/>
        </p:nvSpPr>
        <p:spPr>
          <a:xfrm>
            <a:off x="11000508" y="212436"/>
            <a:ext cx="2604655" cy="369332"/>
          </a:xfrm>
          <a:prstGeom prst="rect">
            <a:avLst/>
          </a:prstGeom>
          <a:noFill/>
        </p:spPr>
        <p:txBody>
          <a:bodyPr wrap="square" rtlCol="0">
            <a:spAutoFit/>
          </a:bodyPr>
          <a:lstStyle/>
          <a:p>
            <a:r>
              <a:rPr lang="en-US" dirty="0" smtClean="0">
                <a:solidFill>
                  <a:srgbClr val="FF0000"/>
                </a:solidFill>
              </a:rPr>
              <a:t>VISITOR</a:t>
            </a:r>
            <a:endParaRPr lang="en-US" dirty="0">
              <a:solidFill>
                <a:srgbClr val="FF0000"/>
              </a:solidFill>
            </a:endParaRPr>
          </a:p>
        </p:txBody>
      </p:sp>
      <p:pic>
        <p:nvPicPr>
          <p:cNvPr id="18" name="Picture 1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4991506" y="5294687"/>
            <a:ext cx="398659" cy="39865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9" name="Rectangle 18"/>
          <p:cNvSpPr/>
          <p:nvPr/>
        </p:nvSpPr>
        <p:spPr>
          <a:xfrm>
            <a:off x="5435599" y="5339651"/>
            <a:ext cx="5260109" cy="30873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Welcome to Parity InfoTech Solutions Private Limited…</a:t>
            </a:r>
            <a:endParaRPr lang="en-US" dirty="0">
              <a:solidFill>
                <a:schemeClr val="tx1"/>
              </a:solidFill>
            </a:endParaRPr>
          </a:p>
        </p:txBody>
      </p:sp>
    </p:spTree>
    <p:extLst>
      <p:ext uri="{BB962C8B-B14F-4D97-AF65-F5344CB8AC3E}">
        <p14:creationId xmlns:p14="http://schemas.microsoft.com/office/powerpoint/2010/main" val="5294114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41745" y="286329"/>
            <a:ext cx="4572000" cy="369332"/>
          </a:xfrm>
          <a:prstGeom prst="rect">
            <a:avLst/>
          </a:prstGeom>
          <a:noFill/>
        </p:spPr>
        <p:txBody>
          <a:bodyPr wrap="square" rtlCol="0">
            <a:spAutoFit/>
          </a:bodyPr>
          <a:lstStyle/>
          <a:p>
            <a:r>
              <a:rPr lang="en-US" dirty="0" smtClean="0"/>
              <a:t>Person clicks on the button 1: Visit the Office</a:t>
            </a:r>
            <a:endParaRPr lang="en-US" dirty="0"/>
          </a:p>
        </p:txBody>
      </p:sp>
      <p:sp>
        <p:nvSpPr>
          <p:cNvPr id="3" name="Rectangle 2"/>
          <p:cNvSpPr/>
          <p:nvPr/>
        </p:nvSpPr>
        <p:spPr>
          <a:xfrm>
            <a:off x="1136073" y="775855"/>
            <a:ext cx="9624291" cy="5043054"/>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4" name="Rectangle 3"/>
          <p:cNvSpPr/>
          <p:nvPr/>
        </p:nvSpPr>
        <p:spPr>
          <a:xfrm>
            <a:off x="1348509" y="1016000"/>
            <a:ext cx="1136073" cy="65578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smtClean="0"/>
              <a:t>LOGO</a:t>
            </a:r>
            <a:endParaRPr lang="en-US" dirty="0"/>
          </a:p>
        </p:txBody>
      </p:sp>
      <p:sp>
        <p:nvSpPr>
          <p:cNvPr id="5" name="Rectangle 4"/>
          <p:cNvSpPr/>
          <p:nvPr/>
        </p:nvSpPr>
        <p:spPr>
          <a:xfrm>
            <a:off x="2886364" y="1016000"/>
            <a:ext cx="7606145" cy="65578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smtClean="0"/>
              <a:t>PARITY INFOTECH SOLUTIONS PRIVATE LIMITED</a:t>
            </a:r>
            <a:endParaRPr lang="en-US" dirty="0"/>
          </a:p>
        </p:txBody>
      </p:sp>
      <p:sp>
        <p:nvSpPr>
          <p:cNvPr id="6" name="Rectangle 5"/>
          <p:cNvSpPr/>
          <p:nvPr/>
        </p:nvSpPr>
        <p:spPr>
          <a:xfrm>
            <a:off x="1348509" y="1764145"/>
            <a:ext cx="9144000" cy="692728"/>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smtClean="0"/>
              <a:t>VISITOR’S MEETING REGISTRATION FORM</a:t>
            </a:r>
            <a:endParaRPr lang="en-US" dirty="0"/>
          </a:p>
        </p:txBody>
      </p:sp>
      <p:sp>
        <p:nvSpPr>
          <p:cNvPr id="7" name="Rectangle 6"/>
          <p:cNvSpPr/>
          <p:nvPr/>
        </p:nvSpPr>
        <p:spPr>
          <a:xfrm>
            <a:off x="8691418" y="1865745"/>
            <a:ext cx="1644074" cy="4710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1.a LANGUAGE</a:t>
            </a:r>
            <a:endParaRPr lang="en-US" dirty="0"/>
          </a:p>
        </p:txBody>
      </p:sp>
      <p:cxnSp>
        <p:nvCxnSpPr>
          <p:cNvPr id="9" name="Straight Arrow Connector 8"/>
          <p:cNvCxnSpPr/>
          <p:nvPr/>
        </p:nvCxnSpPr>
        <p:spPr>
          <a:xfrm flipH="1">
            <a:off x="9735127" y="2272145"/>
            <a:ext cx="9237" cy="41563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0" name="TextBox 9"/>
          <p:cNvSpPr txBox="1"/>
          <p:nvPr/>
        </p:nvSpPr>
        <p:spPr>
          <a:xfrm>
            <a:off x="9380681" y="2660072"/>
            <a:ext cx="875145" cy="369332"/>
          </a:xfrm>
          <a:prstGeom prst="rect">
            <a:avLst/>
          </a:prstGeom>
          <a:noFill/>
        </p:spPr>
        <p:txBody>
          <a:bodyPr wrap="square" rtlCol="0">
            <a:spAutoFit/>
          </a:bodyPr>
          <a:lstStyle/>
          <a:p>
            <a:r>
              <a:rPr lang="en-US" dirty="0" smtClean="0"/>
              <a:t>Button</a:t>
            </a:r>
            <a:endParaRPr lang="en-US" dirty="0"/>
          </a:p>
        </p:txBody>
      </p:sp>
      <p:sp>
        <p:nvSpPr>
          <p:cNvPr id="11" name="TextBox 10"/>
          <p:cNvSpPr txBox="1"/>
          <p:nvPr/>
        </p:nvSpPr>
        <p:spPr>
          <a:xfrm>
            <a:off x="11065163" y="286329"/>
            <a:ext cx="2604655" cy="369332"/>
          </a:xfrm>
          <a:prstGeom prst="rect">
            <a:avLst/>
          </a:prstGeom>
          <a:noFill/>
        </p:spPr>
        <p:txBody>
          <a:bodyPr wrap="square" rtlCol="0">
            <a:spAutoFit/>
          </a:bodyPr>
          <a:lstStyle/>
          <a:p>
            <a:r>
              <a:rPr lang="en-US" dirty="0" smtClean="0">
                <a:solidFill>
                  <a:srgbClr val="FF0000"/>
                </a:solidFill>
              </a:rPr>
              <a:t>VISITOR</a:t>
            </a:r>
            <a:endParaRPr lang="en-US" dirty="0">
              <a:solidFill>
                <a:srgbClr val="FF0000"/>
              </a:solidFill>
            </a:endParaRPr>
          </a:p>
        </p:txBody>
      </p:sp>
      <p:pic>
        <p:nvPicPr>
          <p:cNvPr id="12" name="Pictur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4963796" y="5294688"/>
            <a:ext cx="398659" cy="39865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3" name="Rectangle 12"/>
          <p:cNvSpPr/>
          <p:nvPr/>
        </p:nvSpPr>
        <p:spPr>
          <a:xfrm>
            <a:off x="5435600" y="5339651"/>
            <a:ext cx="5080000" cy="30873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Kindly choose your language…..</a:t>
            </a:r>
            <a:endParaRPr lang="en-US" dirty="0">
              <a:solidFill>
                <a:schemeClr val="tx1"/>
              </a:solidFill>
            </a:endParaRPr>
          </a:p>
        </p:txBody>
      </p:sp>
    </p:spTree>
    <p:extLst>
      <p:ext uri="{BB962C8B-B14F-4D97-AF65-F5344CB8AC3E}">
        <p14:creationId xmlns:p14="http://schemas.microsoft.com/office/powerpoint/2010/main" val="148189127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41745" y="286329"/>
            <a:ext cx="4572000" cy="369332"/>
          </a:xfrm>
          <a:prstGeom prst="rect">
            <a:avLst/>
          </a:prstGeom>
          <a:noFill/>
        </p:spPr>
        <p:txBody>
          <a:bodyPr wrap="square" rtlCol="0">
            <a:spAutoFit/>
          </a:bodyPr>
          <a:lstStyle/>
          <a:p>
            <a:r>
              <a:rPr lang="en-US" dirty="0" smtClean="0"/>
              <a:t>Person clicks on the button 1.a: Language</a:t>
            </a:r>
            <a:endParaRPr lang="en-US" dirty="0"/>
          </a:p>
        </p:txBody>
      </p:sp>
      <p:sp>
        <p:nvSpPr>
          <p:cNvPr id="3" name="Rectangle 2"/>
          <p:cNvSpPr/>
          <p:nvPr/>
        </p:nvSpPr>
        <p:spPr>
          <a:xfrm>
            <a:off x="1136073" y="775855"/>
            <a:ext cx="9624291" cy="5043054"/>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4" name="Rectangle 3"/>
          <p:cNvSpPr/>
          <p:nvPr/>
        </p:nvSpPr>
        <p:spPr>
          <a:xfrm>
            <a:off x="1348509" y="1016000"/>
            <a:ext cx="1136073" cy="65578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smtClean="0"/>
              <a:t>LOGO</a:t>
            </a:r>
            <a:endParaRPr lang="en-US" dirty="0"/>
          </a:p>
        </p:txBody>
      </p:sp>
      <p:sp>
        <p:nvSpPr>
          <p:cNvPr id="5" name="Rectangle 4"/>
          <p:cNvSpPr/>
          <p:nvPr/>
        </p:nvSpPr>
        <p:spPr>
          <a:xfrm>
            <a:off x="2886364" y="1016000"/>
            <a:ext cx="7606145" cy="65578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smtClean="0"/>
              <a:t>PARITY INFOTECH SOLUTIONS PRIVATE LIMITED</a:t>
            </a:r>
            <a:endParaRPr lang="en-US" dirty="0"/>
          </a:p>
        </p:txBody>
      </p:sp>
      <p:sp>
        <p:nvSpPr>
          <p:cNvPr id="6" name="Rectangle 5"/>
          <p:cNvSpPr/>
          <p:nvPr/>
        </p:nvSpPr>
        <p:spPr>
          <a:xfrm>
            <a:off x="1348509" y="1764145"/>
            <a:ext cx="9144000" cy="692728"/>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smtClean="0"/>
              <a:t>VISITOR’S MEETING REGISTRATION FORM</a:t>
            </a:r>
            <a:endParaRPr lang="en-US" dirty="0"/>
          </a:p>
        </p:txBody>
      </p:sp>
      <p:sp>
        <p:nvSpPr>
          <p:cNvPr id="7" name="Rectangle 6"/>
          <p:cNvSpPr/>
          <p:nvPr/>
        </p:nvSpPr>
        <p:spPr>
          <a:xfrm>
            <a:off x="8331201" y="1865745"/>
            <a:ext cx="1985819" cy="4710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1.a LANGUAGE  </a:t>
            </a:r>
            <a:endParaRPr lang="en-US" dirty="0"/>
          </a:p>
        </p:txBody>
      </p:sp>
      <p:sp>
        <p:nvSpPr>
          <p:cNvPr id="9" name="Down Arrow 8"/>
          <p:cNvSpPr/>
          <p:nvPr/>
        </p:nvSpPr>
        <p:spPr>
          <a:xfrm>
            <a:off x="10095348" y="1985818"/>
            <a:ext cx="157020" cy="230909"/>
          </a:xfrm>
          <a:prstGeom prst="downArrow">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10" name="Rectangle 9"/>
          <p:cNvSpPr/>
          <p:nvPr/>
        </p:nvSpPr>
        <p:spPr>
          <a:xfrm>
            <a:off x="8331201" y="2456873"/>
            <a:ext cx="1985819" cy="2530763"/>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English</a:t>
            </a:r>
          </a:p>
          <a:p>
            <a:pPr algn="ctr"/>
            <a:r>
              <a:rPr lang="en-US" dirty="0" smtClean="0">
                <a:solidFill>
                  <a:schemeClr val="tx1"/>
                </a:solidFill>
              </a:rPr>
              <a:t>Hindi</a:t>
            </a:r>
          </a:p>
          <a:p>
            <a:pPr algn="ctr"/>
            <a:r>
              <a:rPr lang="en-US" dirty="0" smtClean="0">
                <a:solidFill>
                  <a:schemeClr val="tx1"/>
                </a:solidFill>
              </a:rPr>
              <a:t>Punjabi</a:t>
            </a:r>
          </a:p>
          <a:p>
            <a:pPr algn="ctr"/>
            <a:r>
              <a:rPr lang="en-US" dirty="0" smtClean="0">
                <a:solidFill>
                  <a:schemeClr val="tx1"/>
                </a:solidFill>
              </a:rPr>
              <a:t>Gujarati</a:t>
            </a:r>
          </a:p>
          <a:p>
            <a:pPr algn="ctr"/>
            <a:r>
              <a:rPr lang="en-US" dirty="0" smtClean="0">
                <a:solidFill>
                  <a:schemeClr val="tx1"/>
                </a:solidFill>
              </a:rPr>
              <a:t>Malayalam</a:t>
            </a:r>
          </a:p>
          <a:p>
            <a:pPr algn="ctr"/>
            <a:r>
              <a:rPr lang="en-US" dirty="0" smtClean="0">
                <a:solidFill>
                  <a:schemeClr val="tx1"/>
                </a:solidFill>
              </a:rPr>
              <a:t>Kannada</a:t>
            </a:r>
          </a:p>
          <a:p>
            <a:pPr algn="ctr"/>
            <a:r>
              <a:rPr lang="en-US" dirty="0" smtClean="0">
                <a:solidFill>
                  <a:schemeClr val="tx1"/>
                </a:solidFill>
              </a:rPr>
              <a:t>……..</a:t>
            </a:r>
          </a:p>
          <a:p>
            <a:pPr algn="ctr"/>
            <a:r>
              <a:rPr lang="en-US" dirty="0" smtClean="0">
                <a:solidFill>
                  <a:schemeClr val="tx1"/>
                </a:solidFill>
              </a:rPr>
              <a:t>……..</a:t>
            </a:r>
          </a:p>
        </p:txBody>
      </p:sp>
      <p:sp>
        <p:nvSpPr>
          <p:cNvPr id="11" name="TextBox 10"/>
          <p:cNvSpPr txBox="1"/>
          <p:nvPr/>
        </p:nvSpPr>
        <p:spPr>
          <a:xfrm>
            <a:off x="4221017" y="286329"/>
            <a:ext cx="6363855" cy="369332"/>
          </a:xfrm>
          <a:prstGeom prst="rect">
            <a:avLst/>
          </a:prstGeom>
          <a:noFill/>
        </p:spPr>
        <p:txBody>
          <a:bodyPr wrap="square" rtlCol="0">
            <a:spAutoFit/>
          </a:bodyPr>
          <a:lstStyle/>
          <a:p>
            <a:r>
              <a:rPr lang="en-US" dirty="0" smtClean="0"/>
              <a:t>. Dropdown opens up with a list of languages including vernacular</a:t>
            </a:r>
            <a:endParaRPr lang="en-US" dirty="0"/>
          </a:p>
        </p:txBody>
      </p:sp>
      <p:sp>
        <p:nvSpPr>
          <p:cNvPr id="12" name="TextBox 11"/>
          <p:cNvSpPr txBox="1"/>
          <p:nvPr/>
        </p:nvSpPr>
        <p:spPr>
          <a:xfrm>
            <a:off x="1062181" y="5975988"/>
            <a:ext cx="10418619" cy="369332"/>
          </a:xfrm>
          <a:prstGeom prst="rect">
            <a:avLst/>
          </a:prstGeom>
          <a:noFill/>
        </p:spPr>
        <p:txBody>
          <a:bodyPr wrap="square" rtlCol="0">
            <a:spAutoFit/>
          </a:bodyPr>
          <a:lstStyle/>
          <a:p>
            <a:r>
              <a:rPr lang="en-US" dirty="0" smtClean="0"/>
              <a:t>The person clicks on his required language option. The form options will appear in that language choice.</a:t>
            </a:r>
            <a:endParaRPr lang="en-US" dirty="0"/>
          </a:p>
        </p:txBody>
      </p:sp>
      <p:sp>
        <p:nvSpPr>
          <p:cNvPr id="13" name="TextBox 12"/>
          <p:cNvSpPr txBox="1"/>
          <p:nvPr/>
        </p:nvSpPr>
        <p:spPr>
          <a:xfrm>
            <a:off x="11014364" y="286329"/>
            <a:ext cx="2604655" cy="369332"/>
          </a:xfrm>
          <a:prstGeom prst="rect">
            <a:avLst/>
          </a:prstGeom>
          <a:noFill/>
        </p:spPr>
        <p:txBody>
          <a:bodyPr wrap="square" rtlCol="0">
            <a:spAutoFit/>
          </a:bodyPr>
          <a:lstStyle/>
          <a:p>
            <a:r>
              <a:rPr lang="en-US" dirty="0" smtClean="0">
                <a:solidFill>
                  <a:srgbClr val="FF0000"/>
                </a:solidFill>
              </a:rPr>
              <a:t>VISITOR</a:t>
            </a:r>
            <a:endParaRPr lang="en-US" dirty="0">
              <a:solidFill>
                <a:srgbClr val="FF0000"/>
              </a:solidFill>
            </a:endParaRPr>
          </a:p>
        </p:txBody>
      </p:sp>
    </p:spTree>
    <p:extLst>
      <p:ext uri="{BB962C8B-B14F-4D97-AF65-F5344CB8AC3E}">
        <p14:creationId xmlns:p14="http://schemas.microsoft.com/office/powerpoint/2010/main" val="306302139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136073" y="775855"/>
            <a:ext cx="9624291" cy="5043054"/>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8" name="Rectangle 7"/>
          <p:cNvSpPr/>
          <p:nvPr/>
        </p:nvSpPr>
        <p:spPr>
          <a:xfrm>
            <a:off x="1348509" y="2632364"/>
            <a:ext cx="9144000" cy="29279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p:nvSpPr>
        <p:spPr>
          <a:xfrm>
            <a:off x="7112000" y="4040169"/>
            <a:ext cx="1597892" cy="30873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CLICK NEXT…..</a:t>
            </a:r>
            <a:endParaRPr lang="en-US" dirty="0">
              <a:solidFill>
                <a:schemeClr val="tx1"/>
              </a:solidFill>
            </a:endParaRPr>
          </a:p>
        </p:txBody>
      </p:sp>
      <p:sp>
        <p:nvSpPr>
          <p:cNvPr id="3" name="Rectangle 2"/>
          <p:cNvSpPr/>
          <p:nvPr/>
        </p:nvSpPr>
        <p:spPr>
          <a:xfrm>
            <a:off x="1348509" y="1016000"/>
            <a:ext cx="1136073" cy="65578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smtClean="0"/>
              <a:t>LOGO</a:t>
            </a:r>
            <a:endParaRPr lang="en-US" dirty="0"/>
          </a:p>
        </p:txBody>
      </p:sp>
      <p:sp>
        <p:nvSpPr>
          <p:cNvPr id="4" name="Rectangle 3"/>
          <p:cNvSpPr/>
          <p:nvPr/>
        </p:nvSpPr>
        <p:spPr>
          <a:xfrm>
            <a:off x="2886364" y="1016000"/>
            <a:ext cx="7606145" cy="65578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smtClean="0"/>
              <a:t>PARITY INFOTECH SOLUTIONS PRIVATE LIMITED</a:t>
            </a:r>
            <a:endParaRPr lang="en-US" dirty="0"/>
          </a:p>
        </p:txBody>
      </p:sp>
      <p:sp>
        <p:nvSpPr>
          <p:cNvPr id="5" name="Rectangle 4"/>
          <p:cNvSpPr/>
          <p:nvPr/>
        </p:nvSpPr>
        <p:spPr>
          <a:xfrm>
            <a:off x="1348509" y="1764145"/>
            <a:ext cx="9144000" cy="692728"/>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smtClean="0"/>
              <a:t>VISITOR’S MEETING REGISTRATION FORM</a:t>
            </a:r>
            <a:endParaRPr lang="en-US" dirty="0"/>
          </a:p>
        </p:txBody>
      </p:sp>
      <p:sp>
        <p:nvSpPr>
          <p:cNvPr id="6" name="TextBox 5"/>
          <p:cNvSpPr txBox="1"/>
          <p:nvPr/>
        </p:nvSpPr>
        <p:spPr>
          <a:xfrm>
            <a:off x="341745" y="286329"/>
            <a:ext cx="4572000" cy="369332"/>
          </a:xfrm>
          <a:prstGeom prst="rect">
            <a:avLst/>
          </a:prstGeom>
          <a:noFill/>
        </p:spPr>
        <p:txBody>
          <a:bodyPr wrap="square" rtlCol="0">
            <a:spAutoFit/>
          </a:bodyPr>
          <a:lstStyle/>
          <a:p>
            <a:r>
              <a:rPr lang="en-US" dirty="0" smtClean="0"/>
              <a:t>EXAMPLE: Person clicks on the English option</a:t>
            </a:r>
            <a:endParaRPr lang="en-US" dirty="0"/>
          </a:p>
        </p:txBody>
      </p:sp>
      <p:sp>
        <p:nvSpPr>
          <p:cNvPr id="7" name="Rectangle 6"/>
          <p:cNvSpPr/>
          <p:nvPr/>
        </p:nvSpPr>
        <p:spPr>
          <a:xfrm>
            <a:off x="8331201" y="1865745"/>
            <a:ext cx="1985819" cy="4710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ENGLISH  </a:t>
            </a:r>
            <a:endParaRPr lang="en-US" dirty="0"/>
          </a:p>
        </p:txBody>
      </p:sp>
      <p:cxnSp>
        <p:nvCxnSpPr>
          <p:cNvPr id="10" name="Straight Connector 9"/>
          <p:cNvCxnSpPr/>
          <p:nvPr/>
        </p:nvCxnSpPr>
        <p:spPr>
          <a:xfrm>
            <a:off x="5957455" y="2539997"/>
            <a:ext cx="0" cy="3103418"/>
          </a:xfrm>
          <a:prstGeom prst="line">
            <a:avLst/>
          </a:prstGeom>
        </p:spPr>
        <p:style>
          <a:lnRef idx="1">
            <a:schemeClr val="dk1"/>
          </a:lnRef>
          <a:fillRef idx="0">
            <a:schemeClr val="dk1"/>
          </a:fillRef>
          <a:effectRef idx="0">
            <a:schemeClr val="dk1"/>
          </a:effectRef>
          <a:fontRef idx="minor">
            <a:schemeClr val="tx1"/>
          </a:fontRef>
        </p:style>
      </p:cxnSp>
      <p:sp>
        <p:nvSpPr>
          <p:cNvPr id="13" name="TextBox 12"/>
          <p:cNvSpPr txBox="1"/>
          <p:nvPr/>
        </p:nvSpPr>
        <p:spPr>
          <a:xfrm>
            <a:off x="1476662" y="2915361"/>
            <a:ext cx="3666837" cy="2585323"/>
          </a:xfrm>
          <a:prstGeom prst="rect">
            <a:avLst/>
          </a:prstGeom>
          <a:noFill/>
        </p:spPr>
        <p:txBody>
          <a:bodyPr wrap="square" rtlCol="0">
            <a:spAutoFit/>
          </a:bodyPr>
          <a:lstStyle/>
          <a:p>
            <a:r>
              <a:rPr lang="en-US" dirty="0" smtClean="0"/>
              <a:t>Name:</a:t>
            </a:r>
          </a:p>
          <a:p>
            <a:endParaRPr lang="en-US" dirty="0"/>
          </a:p>
          <a:p>
            <a:r>
              <a:rPr lang="en-US" dirty="0" smtClean="0"/>
              <a:t>Date of Birth:</a:t>
            </a:r>
          </a:p>
          <a:p>
            <a:endParaRPr lang="en-US" dirty="0"/>
          </a:p>
          <a:p>
            <a:r>
              <a:rPr lang="en-US" dirty="0" smtClean="0"/>
              <a:t>Take Snapshot:</a:t>
            </a:r>
          </a:p>
          <a:p>
            <a:endParaRPr lang="en-US" dirty="0"/>
          </a:p>
          <a:p>
            <a:r>
              <a:rPr lang="en-US" dirty="0" smtClean="0"/>
              <a:t>AADHAR Number:</a:t>
            </a:r>
          </a:p>
          <a:p>
            <a:endParaRPr lang="en-US" dirty="0"/>
          </a:p>
          <a:p>
            <a:endParaRPr lang="en-US" dirty="0"/>
          </a:p>
        </p:txBody>
      </p:sp>
      <p:sp>
        <p:nvSpPr>
          <p:cNvPr id="14" name="Rectangle 13"/>
          <p:cNvSpPr/>
          <p:nvPr/>
        </p:nvSpPr>
        <p:spPr>
          <a:xfrm>
            <a:off x="2340840" y="5078125"/>
            <a:ext cx="2004291" cy="35098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smtClean="0"/>
              <a:t>1.b  AUTHENTICATE</a:t>
            </a:r>
            <a:endParaRPr lang="en-US" dirty="0"/>
          </a:p>
        </p:txBody>
      </p:sp>
      <p:sp>
        <p:nvSpPr>
          <p:cNvPr id="15" name="TextBox 14"/>
          <p:cNvSpPr txBox="1"/>
          <p:nvPr/>
        </p:nvSpPr>
        <p:spPr>
          <a:xfrm>
            <a:off x="1057562" y="5956595"/>
            <a:ext cx="9702801" cy="646331"/>
          </a:xfrm>
          <a:prstGeom prst="rect">
            <a:avLst/>
          </a:prstGeom>
          <a:noFill/>
        </p:spPr>
        <p:txBody>
          <a:bodyPr wrap="square" rtlCol="0">
            <a:spAutoFit/>
          </a:bodyPr>
          <a:lstStyle/>
          <a:p>
            <a:r>
              <a:rPr lang="en-US" dirty="0" smtClean="0"/>
              <a:t>When the person clicks on the AUTHENTICATE button, it connects to the UIDAI database and identifies the person as authentic or not………………………… </a:t>
            </a:r>
            <a:endParaRPr lang="en-US" dirty="0"/>
          </a:p>
        </p:txBody>
      </p:sp>
      <p:sp>
        <p:nvSpPr>
          <p:cNvPr id="16" name="Rectangle 15"/>
          <p:cNvSpPr/>
          <p:nvPr/>
        </p:nvSpPr>
        <p:spPr>
          <a:xfrm>
            <a:off x="6816437" y="2785217"/>
            <a:ext cx="2225964" cy="38245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t>RESULT</a:t>
            </a:r>
            <a:endParaRPr lang="en-US" dirty="0"/>
          </a:p>
        </p:txBody>
      </p:sp>
      <p:sp>
        <p:nvSpPr>
          <p:cNvPr id="17" name="Rectangle 16"/>
          <p:cNvSpPr/>
          <p:nvPr/>
        </p:nvSpPr>
        <p:spPr>
          <a:xfrm>
            <a:off x="6187209" y="4817620"/>
            <a:ext cx="701963" cy="39716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t>NO</a:t>
            </a:r>
            <a:endParaRPr lang="en-US" dirty="0"/>
          </a:p>
        </p:txBody>
      </p:sp>
      <p:sp>
        <p:nvSpPr>
          <p:cNvPr id="18" name="Rectangle 17"/>
          <p:cNvSpPr/>
          <p:nvPr/>
        </p:nvSpPr>
        <p:spPr>
          <a:xfrm>
            <a:off x="6169892" y="3399411"/>
            <a:ext cx="701963" cy="39716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t>YES</a:t>
            </a:r>
            <a:endParaRPr lang="en-US" dirty="0"/>
          </a:p>
        </p:txBody>
      </p:sp>
      <p:sp>
        <p:nvSpPr>
          <p:cNvPr id="19" name="Rounded Rectangle 18"/>
          <p:cNvSpPr/>
          <p:nvPr/>
        </p:nvSpPr>
        <p:spPr>
          <a:xfrm>
            <a:off x="7112000" y="3325520"/>
            <a:ext cx="3205020" cy="544946"/>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smtClean="0"/>
              <a:t>The person is authentic.</a:t>
            </a:r>
            <a:endParaRPr lang="en-US" dirty="0"/>
          </a:p>
        </p:txBody>
      </p:sp>
      <p:sp>
        <p:nvSpPr>
          <p:cNvPr id="20" name="Rounded Rectangle 19"/>
          <p:cNvSpPr/>
          <p:nvPr/>
        </p:nvSpPr>
        <p:spPr>
          <a:xfrm>
            <a:off x="7262089" y="4697119"/>
            <a:ext cx="3080330" cy="544946"/>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smtClean="0"/>
              <a:t>The credentials do not match.</a:t>
            </a:r>
            <a:endParaRPr lang="en-US" dirty="0"/>
          </a:p>
        </p:txBody>
      </p:sp>
      <p:cxnSp>
        <p:nvCxnSpPr>
          <p:cNvPr id="22" name="Straight Arrow Connector 21"/>
          <p:cNvCxnSpPr>
            <a:endCxn id="18" idx="0"/>
          </p:cNvCxnSpPr>
          <p:nvPr/>
        </p:nvCxnSpPr>
        <p:spPr>
          <a:xfrm flipH="1">
            <a:off x="6520874" y="2958804"/>
            <a:ext cx="591127" cy="44060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4" name="Straight Arrow Connector 23"/>
          <p:cNvCxnSpPr/>
          <p:nvPr/>
        </p:nvCxnSpPr>
        <p:spPr>
          <a:xfrm flipH="1">
            <a:off x="6770255" y="3001818"/>
            <a:ext cx="337128" cy="181580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7" name="Rounded Rectangle 26"/>
          <p:cNvSpPr/>
          <p:nvPr/>
        </p:nvSpPr>
        <p:spPr>
          <a:xfrm>
            <a:off x="9093200" y="3990660"/>
            <a:ext cx="1182255" cy="39673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smtClean="0"/>
              <a:t>1.c  NEXT</a:t>
            </a:r>
            <a:endParaRPr lang="en-US" dirty="0"/>
          </a:p>
        </p:txBody>
      </p:sp>
      <p:sp>
        <p:nvSpPr>
          <p:cNvPr id="28" name="TextBox 27"/>
          <p:cNvSpPr txBox="1"/>
          <p:nvPr/>
        </p:nvSpPr>
        <p:spPr>
          <a:xfrm>
            <a:off x="10801925" y="286329"/>
            <a:ext cx="2604655" cy="369332"/>
          </a:xfrm>
          <a:prstGeom prst="rect">
            <a:avLst/>
          </a:prstGeom>
          <a:noFill/>
        </p:spPr>
        <p:txBody>
          <a:bodyPr wrap="square" rtlCol="0">
            <a:spAutoFit/>
          </a:bodyPr>
          <a:lstStyle/>
          <a:p>
            <a:r>
              <a:rPr lang="en-US" dirty="0" smtClean="0">
                <a:solidFill>
                  <a:srgbClr val="FF0000"/>
                </a:solidFill>
              </a:rPr>
              <a:t>VISITOR</a:t>
            </a:r>
            <a:endParaRPr lang="en-US" dirty="0">
              <a:solidFill>
                <a:srgbClr val="FF0000"/>
              </a:solidFill>
            </a:endParaRPr>
          </a:p>
        </p:txBody>
      </p:sp>
      <p:sp>
        <p:nvSpPr>
          <p:cNvPr id="30" name="Rectangle 29"/>
          <p:cNvSpPr/>
          <p:nvPr/>
        </p:nvSpPr>
        <p:spPr>
          <a:xfrm>
            <a:off x="2484582" y="2965305"/>
            <a:ext cx="3307774" cy="34174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TEXT INPUT</a:t>
            </a:r>
            <a:endParaRPr lang="en-US" dirty="0">
              <a:solidFill>
                <a:schemeClr val="tx1"/>
              </a:solidFill>
            </a:endParaRPr>
          </a:p>
        </p:txBody>
      </p:sp>
      <p:sp>
        <p:nvSpPr>
          <p:cNvPr id="31" name="Rectangle 30"/>
          <p:cNvSpPr/>
          <p:nvPr/>
        </p:nvSpPr>
        <p:spPr>
          <a:xfrm>
            <a:off x="3103418" y="3482541"/>
            <a:ext cx="2693556" cy="34174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TEXT INPUT</a:t>
            </a:r>
            <a:endParaRPr lang="en-US" dirty="0">
              <a:solidFill>
                <a:schemeClr val="tx1"/>
              </a:solidFill>
            </a:endParaRPr>
          </a:p>
        </p:txBody>
      </p:sp>
      <p:sp>
        <p:nvSpPr>
          <p:cNvPr id="32" name="Rectangle 31"/>
          <p:cNvSpPr/>
          <p:nvPr/>
        </p:nvSpPr>
        <p:spPr>
          <a:xfrm>
            <a:off x="3103418" y="4069973"/>
            <a:ext cx="2664692" cy="34174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PHOTO PREVIEW          </a:t>
            </a:r>
            <a:endParaRPr lang="en-US" dirty="0">
              <a:solidFill>
                <a:schemeClr val="tx1"/>
              </a:solidFill>
            </a:endParaRPr>
          </a:p>
        </p:txBody>
      </p:sp>
      <p:sp>
        <p:nvSpPr>
          <p:cNvPr id="33" name="Rectangle 32"/>
          <p:cNvSpPr/>
          <p:nvPr/>
        </p:nvSpPr>
        <p:spPr>
          <a:xfrm>
            <a:off x="3519849" y="4610608"/>
            <a:ext cx="2274456" cy="34174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TEXT INPUT</a:t>
            </a:r>
            <a:endParaRPr lang="en-US" dirty="0">
              <a:solidFill>
                <a:schemeClr val="tx1"/>
              </a:solidFill>
            </a:endParaRPr>
          </a:p>
        </p:txBody>
      </p:sp>
      <p:pic>
        <p:nvPicPr>
          <p:cNvPr id="29" name="Picture 2" descr="Ios Camera Outlin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262417" y="4049218"/>
            <a:ext cx="443347" cy="383254"/>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Flat Calendar Icon | Calendar icon, Calendar logo, Graphic design flye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34698" y="3440300"/>
            <a:ext cx="647268" cy="45794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36" name="Picture 3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8714510" y="4011385"/>
            <a:ext cx="398659" cy="39865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8" name="Rectangle 37"/>
          <p:cNvSpPr/>
          <p:nvPr/>
        </p:nvSpPr>
        <p:spPr>
          <a:xfrm>
            <a:off x="8515928" y="2816239"/>
            <a:ext cx="1801092" cy="30873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     Announces….</a:t>
            </a:r>
            <a:endParaRPr lang="en-US" dirty="0">
              <a:solidFill>
                <a:schemeClr val="tx1"/>
              </a:solidFill>
            </a:endParaRPr>
          </a:p>
        </p:txBody>
      </p:sp>
      <p:pic>
        <p:nvPicPr>
          <p:cNvPr id="35" name="Picture 3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8331201" y="2799995"/>
            <a:ext cx="398659" cy="39865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411359536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136073" y="988299"/>
            <a:ext cx="9624291" cy="5347845"/>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 name="Rectangle 2"/>
          <p:cNvSpPr/>
          <p:nvPr/>
        </p:nvSpPr>
        <p:spPr>
          <a:xfrm>
            <a:off x="1348509" y="1178273"/>
            <a:ext cx="1136073" cy="65578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smtClean="0"/>
              <a:t>LOGO</a:t>
            </a:r>
            <a:endParaRPr lang="en-US" dirty="0"/>
          </a:p>
        </p:txBody>
      </p:sp>
      <p:sp>
        <p:nvSpPr>
          <p:cNvPr id="4" name="Rectangle 3"/>
          <p:cNvSpPr/>
          <p:nvPr/>
        </p:nvSpPr>
        <p:spPr>
          <a:xfrm>
            <a:off x="2886364" y="1184596"/>
            <a:ext cx="7606145" cy="65578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smtClean="0"/>
              <a:t>PARITY INFOTECH SOLUTIONS PRIVATE LIMITED</a:t>
            </a:r>
            <a:endParaRPr lang="en-US" dirty="0"/>
          </a:p>
        </p:txBody>
      </p:sp>
      <p:sp>
        <p:nvSpPr>
          <p:cNvPr id="5" name="Rectangle 4"/>
          <p:cNvSpPr/>
          <p:nvPr/>
        </p:nvSpPr>
        <p:spPr>
          <a:xfrm>
            <a:off x="1348509" y="1975117"/>
            <a:ext cx="9144000" cy="692728"/>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smtClean="0"/>
              <a:t>VISITOR’S MEETING REGISTRATION FORM</a:t>
            </a:r>
            <a:endParaRPr lang="en-US" dirty="0"/>
          </a:p>
        </p:txBody>
      </p:sp>
      <p:sp>
        <p:nvSpPr>
          <p:cNvPr id="6" name="Rectangle 5"/>
          <p:cNvSpPr/>
          <p:nvPr/>
        </p:nvSpPr>
        <p:spPr>
          <a:xfrm>
            <a:off x="8280978" y="2085953"/>
            <a:ext cx="1985819" cy="4710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ENGLISH  </a:t>
            </a:r>
            <a:endParaRPr lang="en-US" dirty="0"/>
          </a:p>
        </p:txBody>
      </p:sp>
      <p:sp>
        <p:nvSpPr>
          <p:cNvPr id="7" name="Rectangle 6"/>
          <p:cNvSpPr/>
          <p:nvPr/>
        </p:nvSpPr>
        <p:spPr>
          <a:xfrm>
            <a:off x="1348509" y="2795712"/>
            <a:ext cx="9144000" cy="32509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1521763" y="2991329"/>
            <a:ext cx="2225964" cy="38245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t>RESULT</a:t>
            </a:r>
            <a:endParaRPr lang="en-US" dirty="0"/>
          </a:p>
        </p:txBody>
      </p:sp>
      <p:sp>
        <p:nvSpPr>
          <p:cNvPr id="9" name="Rectangle 8"/>
          <p:cNvSpPr/>
          <p:nvPr/>
        </p:nvSpPr>
        <p:spPr>
          <a:xfrm>
            <a:off x="1602220" y="5107610"/>
            <a:ext cx="701963" cy="39716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t>NO</a:t>
            </a:r>
            <a:endParaRPr lang="en-US" dirty="0"/>
          </a:p>
        </p:txBody>
      </p:sp>
      <p:sp>
        <p:nvSpPr>
          <p:cNvPr id="10" name="Rectangle 9"/>
          <p:cNvSpPr/>
          <p:nvPr/>
        </p:nvSpPr>
        <p:spPr>
          <a:xfrm>
            <a:off x="1536700" y="3598288"/>
            <a:ext cx="701963" cy="39716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t>YES</a:t>
            </a:r>
            <a:endParaRPr lang="en-US" dirty="0"/>
          </a:p>
        </p:txBody>
      </p:sp>
      <p:sp>
        <p:nvSpPr>
          <p:cNvPr id="11" name="Rounded Rectangle 10"/>
          <p:cNvSpPr/>
          <p:nvPr/>
        </p:nvSpPr>
        <p:spPr>
          <a:xfrm>
            <a:off x="2462934" y="3528074"/>
            <a:ext cx="3205020" cy="544946"/>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smtClean="0"/>
              <a:t>The person is authentic.</a:t>
            </a:r>
            <a:endParaRPr lang="en-US" dirty="0"/>
          </a:p>
        </p:txBody>
      </p:sp>
      <p:sp>
        <p:nvSpPr>
          <p:cNvPr id="12" name="Rounded Rectangle 11"/>
          <p:cNvSpPr/>
          <p:nvPr/>
        </p:nvSpPr>
        <p:spPr>
          <a:xfrm>
            <a:off x="2609270" y="5037454"/>
            <a:ext cx="3080330" cy="544946"/>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smtClean="0"/>
              <a:t>The credentials do not match.</a:t>
            </a:r>
            <a:endParaRPr lang="en-US" dirty="0"/>
          </a:p>
        </p:txBody>
      </p:sp>
      <p:cxnSp>
        <p:nvCxnSpPr>
          <p:cNvPr id="13" name="Straight Arrow Connector 12"/>
          <p:cNvCxnSpPr>
            <a:endCxn id="10" idx="0"/>
          </p:cNvCxnSpPr>
          <p:nvPr/>
        </p:nvCxnSpPr>
        <p:spPr>
          <a:xfrm flipH="1">
            <a:off x="1887682" y="3263898"/>
            <a:ext cx="14719" cy="33439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4" name="Straight Arrow Connector 13"/>
          <p:cNvCxnSpPr/>
          <p:nvPr/>
        </p:nvCxnSpPr>
        <p:spPr>
          <a:xfrm flipH="1">
            <a:off x="2086263" y="3287858"/>
            <a:ext cx="59749" cy="181975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5" name="Rounded Rectangle 14"/>
          <p:cNvSpPr/>
          <p:nvPr/>
        </p:nvSpPr>
        <p:spPr>
          <a:xfrm>
            <a:off x="4453660" y="4193951"/>
            <a:ext cx="1182255" cy="39673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smtClean="0"/>
              <a:t>1.c  NEXT</a:t>
            </a:r>
            <a:endParaRPr lang="en-US" dirty="0"/>
          </a:p>
        </p:txBody>
      </p:sp>
      <p:cxnSp>
        <p:nvCxnSpPr>
          <p:cNvPr id="16" name="Straight Connector 15"/>
          <p:cNvCxnSpPr/>
          <p:nvPr/>
        </p:nvCxnSpPr>
        <p:spPr>
          <a:xfrm flipH="1">
            <a:off x="5938982" y="2707966"/>
            <a:ext cx="9236" cy="3338689"/>
          </a:xfrm>
          <a:prstGeom prst="line">
            <a:avLst/>
          </a:prstGeom>
        </p:spPr>
        <p:style>
          <a:lnRef idx="1">
            <a:schemeClr val="dk1"/>
          </a:lnRef>
          <a:fillRef idx="0">
            <a:schemeClr val="dk1"/>
          </a:fillRef>
          <a:effectRef idx="0">
            <a:schemeClr val="dk1"/>
          </a:effectRef>
          <a:fontRef idx="minor">
            <a:schemeClr val="tx1"/>
          </a:fontRef>
        </p:style>
      </p:cxnSp>
      <p:sp>
        <p:nvSpPr>
          <p:cNvPr id="17" name="TextBox 16"/>
          <p:cNvSpPr txBox="1"/>
          <p:nvPr/>
        </p:nvSpPr>
        <p:spPr>
          <a:xfrm>
            <a:off x="683490" y="194025"/>
            <a:ext cx="11508510" cy="646331"/>
          </a:xfrm>
          <a:prstGeom prst="rect">
            <a:avLst/>
          </a:prstGeom>
          <a:noFill/>
        </p:spPr>
        <p:txBody>
          <a:bodyPr wrap="square" rtlCol="0">
            <a:spAutoFit/>
          </a:bodyPr>
          <a:lstStyle/>
          <a:p>
            <a:r>
              <a:rPr lang="en-US" dirty="0" smtClean="0"/>
              <a:t>When the RESULT passes, the authenticated person clicks on 1.c NEXT for further details on booking </a:t>
            </a:r>
          </a:p>
          <a:p>
            <a:r>
              <a:rPr lang="en-US" dirty="0" smtClean="0"/>
              <a:t>a meeting.</a:t>
            </a:r>
            <a:endParaRPr lang="en-US" dirty="0"/>
          </a:p>
        </p:txBody>
      </p:sp>
      <p:cxnSp>
        <p:nvCxnSpPr>
          <p:cNvPr id="19" name="Straight Arrow Connector 18"/>
          <p:cNvCxnSpPr/>
          <p:nvPr/>
        </p:nvCxnSpPr>
        <p:spPr>
          <a:xfrm flipV="1">
            <a:off x="5653521" y="3032003"/>
            <a:ext cx="589394" cy="139472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1" name="TextBox 20"/>
          <p:cNvSpPr txBox="1"/>
          <p:nvPr/>
        </p:nvSpPr>
        <p:spPr>
          <a:xfrm>
            <a:off x="6160654" y="2905190"/>
            <a:ext cx="4230253" cy="2862322"/>
          </a:xfrm>
          <a:prstGeom prst="rect">
            <a:avLst/>
          </a:prstGeom>
          <a:noFill/>
        </p:spPr>
        <p:txBody>
          <a:bodyPr wrap="square" rtlCol="0">
            <a:spAutoFit/>
          </a:bodyPr>
          <a:lstStyle/>
          <a:p>
            <a:r>
              <a:rPr lang="en-US" dirty="0" smtClean="0"/>
              <a:t>Organization: </a:t>
            </a:r>
          </a:p>
          <a:p>
            <a:endParaRPr lang="en-US" dirty="0"/>
          </a:p>
          <a:p>
            <a:r>
              <a:rPr lang="en-US" dirty="0" smtClean="0"/>
              <a:t>Designation:</a:t>
            </a:r>
          </a:p>
          <a:p>
            <a:endParaRPr lang="en-US" dirty="0"/>
          </a:p>
          <a:p>
            <a:r>
              <a:rPr lang="en-US" dirty="0" smtClean="0"/>
              <a:t>To Meet:                           Purpose:</a:t>
            </a:r>
          </a:p>
          <a:p>
            <a:endParaRPr lang="en-US" dirty="0"/>
          </a:p>
          <a:p>
            <a:r>
              <a:rPr lang="en-US" dirty="0" smtClean="0"/>
              <a:t>DATE SLOTS:                    Time Slot:</a:t>
            </a:r>
          </a:p>
          <a:p>
            <a:endParaRPr lang="en-US" dirty="0"/>
          </a:p>
          <a:p>
            <a:r>
              <a:rPr lang="en-US" b="1" dirty="0" smtClean="0">
                <a:solidFill>
                  <a:srgbClr val="FF0000"/>
                </a:solidFill>
              </a:rPr>
              <a:t>PHONE NUMBER: </a:t>
            </a:r>
          </a:p>
          <a:p>
            <a:endParaRPr lang="en-US" dirty="0"/>
          </a:p>
        </p:txBody>
      </p:sp>
      <p:sp>
        <p:nvSpPr>
          <p:cNvPr id="22" name="Rounded Rectangle 21"/>
          <p:cNvSpPr/>
          <p:nvPr/>
        </p:nvSpPr>
        <p:spPr>
          <a:xfrm>
            <a:off x="8182839" y="5636978"/>
            <a:ext cx="2258869" cy="39673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smtClean="0"/>
              <a:t>1.d Send OTP</a:t>
            </a:r>
            <a:endParaRPr lang="en-US" dirty="0"/>
          </a:p>
        </p:txBody>
      </p:sp>
      <p:sp>
        <p:nvSpPr>
          <p:cNvPr id="23" name="TextBox 22"/>
          <p:cNvSpPr txBox="1"/>
          <p:nvPr/>
        </p:nvSpPr>
        <p:spPr>
          <a:xfrm>
            <a:off x="1699491" y="470637"/>
            <a:ext cx="10954328" cy="369332"/>
          </a:xfrm>
          <a:prstGeom prst="rect">
            <a:avLst/>
          </a:prstGeom>
          <a:noFill/>
        </p:spPr>
        <p:txBody>
          <a:bodyPr wrap="square" rtlCol="0">
            <a:spAutoFit/>
          </a:bodyPr>
          <a:lstStyle/>
          <a:p>
            <a:r>
              <a:rPr lang="en-US" dirty="0" smtClean="0"/>
              <a:t>If the RESULT is not matched, the person is returned back to the original form.</a:t>
            </a:r>
            <a:endParaRPr lang="en-US" dirty="0"/>
          </a:p>
        </p:txBody>
      </p:sp>
      <p:sp>
        <p:nvSpPr>
          <p:cNvPr id="24" name="TextBox 23"/>
          <p:cNvSpPr txBox="1"/>
          <p:nvPr/>
        </p:nvSpPr>
        <p:spPr>
          <a:xfrm>
            <a:off x="1803834" y="6305817"/>
            <a:ext cx="11154784" cy="369332"/>
          </a:xfrm>
          <a:prstGeom prst="rect">
            <a:avLst/>
          </a:prstGeom>
          <a:noFill/>
        </p:spPr>
        <p:txBody>
          <a:bodyPr wrap="square" rtlCol="0">
            <a:spAutoFit/>
          </a:bodyPr>
          <a:lstStyle/>
          <a:p>
            <a:r>
              <a:rPr lang="en-US" dirty="0" smtClean="0"/>
              <a:t>Fields in Black are text input. Field in Red is VOICE INPUT and OTP VERIFICATION.</a:t>
            </a:r>
            <a:endParaRPr lang="en-US" dirty="0"/>
          </a:p>
        </p:txBody>
      </p:sp>
      <p:sp>
        <p:nvSpPr>
          <p:cNvPr id="25" name="TextBox 24"/>
          <p:cNvSpPr txBox="1"/>
          <p:nvPr/>
        </p:nvSpPr>
        <p:spPr>
          <a:xfrm>
            <a:off x="10760364" y="230054"/>
            <a:ext cx="2604655" cy="369332"/>
          </a:xfrm>
          <a:prstGeom prst="rect">
            <a:avLst/>
          </a:prstGeom>
          <a:noFill/>
        </p:spPr>
        <p:txBody>
          <a:bodyPr wrap="square" rtlCol="0">
            <a:spAutoFit/>
          </a:bodyPr>
          <a:lstStyle/>
          <a:p>
            <a:r>
              <a:rPr lang="en-US" dirty="0" smtClean="0">
                <a:solidFill>
                  <a:srgbClr val="FF0000"/>
                </a:solidFill>
              </a:rPr>
              <a:t>VISITOR</a:t>
            </a:r>
            <a:endParaRPr lang="en-US" dirty="0">
              <a:solidFill>
                <a:srgbClr val="FF0000"/>
              </a:solidFill>
            </a:endParaRPr>
          </a:p>
        </p:txBody>
      </p:sp>
      <p:sp>
        <p:nvSpPr>
          <p:cNvPr id="27" name="Rectangle 26"/>
          <p:cNvSpPr/>
          <p:nvPr/>
        </p:nvSpPr>
        <p:spPr>
          <a:xfrm>
            <a:off x="7534850" y="2946113"/>
            <a:ext cx="2731947" cy="34174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TEXT INPUT</a:t>
            </a:r>
            <a:endParaRPr lang="en-US" dirty="0">
              <a:solidFill>
                <a:schemeClr val="tx1"/>
              </a:solidFill>
            </a:endParaRPr>
          </a:p>
        </p:txBody>
      </p:sp>
      <p:sp>
        <p:nvSpPr>
          <p:cNvPr id="28" name="Rectangle 27"/>
          <p:cNvSpPr/>
          <p:nvPr/>
        </p:nvSpPr>
        <p:spPr>
          <a:xfrm>
            <a:off x="7534850" y="3485617"/>
            <a:ext cx="2731947" cy="34174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TEXT INPUT</a:t>
            </a:r>
            <a:endParaRPr lang="en-US" dirty="0">
              <a:solidFill>
                <a:schemeClr val="tx1"/>
              </a:solidFill>
            </a:endParaRPr>
          </a:p>
        </p:txBody>
      </p:sp>
      <p:sp>
        <p:nvSpPr>
          <p:cNvPr id="29" name="Rectangle 28"/>
          <p:cNvSpPr/>
          <p:nvPr/>
        </p:nvSpPr>
        <p:spPr>
          <a:xfrm>
            <a:off x="7124302" y="4023078"/>
            <a:ext cx="1229989" cy="34174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TEXT </a:t>
            </a:r>
            <a:endParaRPr lang="en-US" dirty="0">
              <a:solidFill>
                <a:schemeClr val="tx1"/>
              </a:solidFill>
            </a:endParaRPr>
          </a:p>
        </p:txBody>
      </p:sp>
      <p:sp>
        <p:nvSpPr>
          <p:cNvPr id="30" name="Rectangle 29"/>
          <p:cNvSpPr/>
          <p:nvPr/>
        </p:nvSpPr>
        <p:spPr>
          <a:xfrm>
            <a:off x="9430326" y="4018023"/>
            <a:ext cx="836472" cy="34174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TEXT </a:t>
            </a:r>
            <a:endParaRPr lang="en-US" dirty="0">
              <a:solidFill>
                <a:schemeClr val="tx1"/>
              </a:solidFill>
            </a:endParaRPr>
          </a:p>
        </p:txBody>
      </p:sp>
      <p:sp>
        <p:nvSpPr>
          <p:cNvPr id="31" name="Rectangle 30"/>
          <p:cNvSpPr/>
          <p:nvPr/>
        </p:nvSpPr>
        <p:spPr>
          <a:xfrm>
            <a:off x="7517819" y="4548636"/>
            <a:ext cx="836472" cy="34174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TEXT </a:t>
            </a:r>
            <a:endParaRPr lang="en-US" dirty="0">
              <a:solidFill>
                <a:schemeClr val="tx1"/>
              </a:solidFill>
            </a:endParaRPr>
          </a:p>
        </p:txBody>
      </p:sp>
      <p:sp>
        <p:nvSpPr>
          <p:cNvPr id="32" name="Rectangle 31"/>
          <p:cNvSpPr/>
          <p:nvPr/>
        </p:nvSpPr>
        <p:spPr>
          <a:xfrm>
            <a:off x="9430326" y="4540042"/>
            <a:ext cx="836471" cy="34174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TEXT </a:t>
            </a:r>
            <a:endParaRPr lang="en-US" dirty="0">
              <a:solidFill>
                <a:schemeClr val="tx1"/>
              </a:solidFill>
            </a:endParaRPr>
          </a:p>
        </p:txBody>
      </p:sp>
      <p:sp>
        <p:nvSpPr>
          <p:cNvPr id="33" name="Rectangle 32"/>
          <p:cNvSpPr/>
          <p:nvPr/>
        </p:nvSpPr>
        <p:spPr>
          <a:xfrm>
            <a:off x="8000851" y="5091062"/>
            <a:ext cx="1744233" cy="34174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Voice Input </a:t>
            </a:r>
            <a:endParaRPr lang="en-US" dirty="0">
              <a:solidFill>
                <a:schemeClr val="tx1"/>
              </a:solidFill>
            </a:endParaRPr>
          </a:p>
        </p:txBody>
      </p:sp>
      <p:pic>
        <p:nvPicPr>
          <p:cNvPr id="26" name="Picture 2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9718097" y="5062061"/>
            <a:ext cx="418594" cy="41859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35" name="Picture 2" descr="Flat Calendar Icon | Calendar icon, Calendar logo, Graphic design flye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28512" y="4503539"/>
            <a:ext cx="647268" cy="45794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37" name="AutoShape 4" descr="Clock icon symbol sign - Download Free Vectors, Clipart Graphics &amp; Vector  Art"/>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078" name="Picture 6" descr="Icon concept | Clock icon, Icon, Icon design"/>
          <p:cNvPicPr>
            <a:picLocks noChangeAspect="1" noChangeArrowheads="1" noCrop="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554795" y="4522841"/>
            <a:ext cx="598778" cy="44908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39" name="Picture 3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3209603" y="2973257"/>
            <a:ext cx="418594" cy="41859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5" name="Rectangle 44"/>
          <p:cNvSpPr/>
          <p:nvPr/>
        </p:nvSpPr>
        <p:spPr>
          <a:xfrm>
            <a:off x="2437913" y="4245571"/>
            <a:ext cx="1597892" cy="30873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CLICK NEXT…..</a:t>
            </a:r>
            <a:endParaRPr lang="en-US" dirty="0">
              <a:solidFill>
                <a:schemeClr val="tx1"/>
              </a:solidFill>
            </a:endParaRPr>
          </a:p>
        </p:txBody>
      </p:sp>
      <p:pic>
        <p:nvPicPr>
          <p:cNvPr id="43" name="Picture 4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4026263" y="4209243"/>
            <a:ext cx="418594" cy="41859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48202036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080655" y="960860"/>
            <a:ext cx="9624291" cy="5513726"/>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 name="Rectangle 2"/>
          <p:cNvSpPr/>
          <p:nvPr/>
        </p:nvSpPr>
        <p:spPr>
          <a:xfrm>
            <a:off x="1236287" y="1150833"/>
            <a:ext cx="1249680" cy="65578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smtClean="0"/>
              <a:t>LOGO</a:t>
            </a:r>
            <a:endParaRPr lang="en-US" dirty="0"/>
          </a:p>
        </p:txBody>
      </p:sp>
      <p:sp>
        <p:nvSpPr>
          <p:cNvPr id="4" name="Rectangle 3"/>
          <p:cNvSpPr/>
          <p:nvPr/>
        </p:nvSpPr>
        <p:spPr>
          <a:xfrm>
            <a:off x="2830946" y="1157156"/>
            <a:ext cx="7606145" cy="65578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smtClean="0"/>
              <a:t>PARITY INFOTECH SOLUTIONS PRIVATE LIMITED</a:t>
            </a:r>
            <a:endParaRPr lang="en-US" dirty="0"/>
          </a:p>
        </p:txBody>
      </p:sp>
      <p:sp>
        <p:nvSpPr>
          <p:cNvPr id="5" name="Rectangle 4"/>
          <p:cNvSpPr/>
          <p:nvPr/>
        </p:nvSpPr>
        <p:spPr>
          <a:xfrm>
            <a:off x="1293091" y="1947677"/>
            <a:ext cx="9144000" cy="692728"/>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smtClean="0"/>
              <a:t>VISITOR’S MEETING REGISTRATION FORM</a:t>
            </a:r>
            <a:endParaRPr lang="en-US" dirty="0"/>
          </a:p>
        </p:txBody>
      </p:sp>
      <p:sp>
        <p:nvSpPr>
          <p:cNvPr id="7" name="Rectangle 6"/>
          <p:cNvSpPr/>
          <p:nvPr/>
        </p:nvSpPr>
        <p:spPr>
          <a:xfrm>
            <a:off x="1293091" y="2768272"/>
            <a:ext cx="9144000" cy="33433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1413163" y="2890998"/>
            <a:ext cx="4230253" cy="2862322"/>
          </a:xfrm>
          <a:prstGeom prst="rect">
            <a:avLst/>
          </a:prstGeom>
          <a:noFill/>
        </p:spPr>
        <p:txBody>
          <a:bodyPr wrap="square" rtlCol="0">
            <a:spAutoFit/>
          </a:bodyPr>
          <a:lstStyle/>
          <a:p>
            <a:r>
              <a:rPr lang="en-US" dirty="0" smtClean="0"/>
              <a:t>Organization:</a:t>
            </a:r>
          </a:p>
          <a:p>
            <a:endParaRPr lang="en-US" dirty="0"/>
          </a:p>
          <a:p>
            <a:r>
              <a:rPr lang="en-US" dirty="0" smtClean="0"/>
              <a:t>Designation:</a:t>
            </a:r>
          </a:p>
          <a:p>
            <a:endParaRPr lang="en-US" dirty="0"/>
          </a:p>
          <a:p>
            <a:r>
              <a:rPr lang="en-US" dirty="0" smtClean="0"/>
              <a:t>To Meet:                         Purpose:</a:t>
            </a:r>
          </a:p>
          <a:p>
            <a:endParaRPr lang="en-US" dirty="0"/>
          </a:p>
          <a:p>
            <a:r>
              <a:rPr lang="en-US" dirty="0" smtClean="0"/>
              <a:t>DATE SLOTS:                   TIME SLOTS:</a:t>
            </a:r>
          </a:p>
          <a:p>
            <a:endParaRPr lang="en-US" dirty="0"/>
          </a:p>
          <a:p>
            <a:r>
              <a:rPr lang="en-US" b="1" dirty="0" smtClean="0">
                <a:solidFill>
                  <a:srgbClr val="FF0000"/>
                </a:solidFill>
              </a:rPr>
              <a:t>PHONE NUMBER: </a:t>
            </a:r>
          </a:p>
          <a:p>
            <a:endParaRPr lang="en-US" dirty="0"/>
          </a:p>
        </p:txBody>
      </p:sp>
      <p:cxnSp>
        <p:nvCxnSpPr>
          <p:cNvPr id="8" name="Straight Connector 7"/>
          <p:cNvCxnSpPr/>
          <p:nvPr/>
        </p:nvCxnSpPr>
        <p:spPr>
          <a:xfrm>
            <a:off x="5892800" y="2680526"/>
            <a:ext cx="0" cy="3103418"/>
          </a:xfrm>
          <a:prstGeom prst="line">
            <a:avLst/>
          </a:prstGeom>
        </p:spPr>
        <p:style>
          <a:lnRef idx="1">
            <a:schemeClr val="dk1"/>
          </a:lnRef>
          <a:fillRef idx="0">
            <a:schemeClr val="dk1"/>
          </a:fillRef>
          <a:effectRef idx="0">
            <a:schemeClr val="dk1"/>
          </a:effectRef>
          <a:fontRef idx="minor">
            <a:schemeClr val="tx1"/>
          </a:fontRef>
        </p:style>
      </p:cxnSp>
      <p:sp>
        <p:nvSpPr>
          <p:cNvPr id="9" name="Rectangle 8"/>
          <p:cNvSpPr/>
          <p:nvPr/>
        </p:nvSpPr>
        <p:spPr>
          <a:xfrm>
            <a:off x="8225560" y="2058513"/>
            <a:ext cx="1985819" cy="4710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ENGLISH  </a:t>
            </a:r>
            <a:endParaRPr lang="en-US" dirty="0"/>
          </a:p>
        </p:txBody>
      </p:sp>
      <p:sp>
        <p:nvSpPr>
          <p:cNvPr id="10" name="Rectangle 9"/>
          <p:cNvSpPr/>
          <p:nvPr/>
        </p:nvSpPr>
        <p:spPr>
          <a:xfrm>
            <a:off x="2927927" y="2965142"/>
            <a:ext cx="2835560" cy="34174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TEXT INPUT</a:t>
            </a:r>
            <a:endParaRPr lang="en-US" dirty="0">
              <a:solidFill>
                <a:schemeClr val="tx1"/>
              </a:solidFill>
            </a:endParaRPr>
          </a:p>
        </p:txBody>
      </p:sp>
      <p:sp>
        <p:nvSpPr>
          <p:cNvPr id="11" name="Rectangle 10"/>
          <p:cNvSpPr/>
          <p:nvPr/>
        </p:nvSpPr>
        <p:spPr>
          <a:xfrm>
            <a:off x="2927926" y="3445441"/>
            <a:ext cx="2835561" cy="34174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TEXT INPUT</a:t>
            </a:r>
            <a:endParaRPr lang="en-US" dirty="0">
              <a:solidFill>
                <a:schemeClr val="tx1"/>
              </a:solidFill>
            </a:endParaRPr>
          </a:p>
        </p:txBody>
      </p:sp>
      <p:sp>
        <p:nvSpPr>
          <p:cNvPr id="12" name="Rectangle 11"/>
          <p:cNvSpPr/>
          <p:nvPr/>
        </p:nvSpPr>
        <p:spPr>
          <a:xfrm>
            <a:off x="2382982" y="3980414"/>
            <a:ext cx="1200727" cy="34174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TEXT</a:t>
            </a:r>
            <a:endParaRPr lang="en-US" dirty="0">
              <a:solidFill>
                <a:schemeClr val="tx1"/>
              </a:solidFill>
            </a:endParaRPr>
          </a:p>
        </p:txBody>
      </p:sp>
      <p:sp>
        <p:nvSpPr>
          <p:cNvPr id="13" name="Rectangle 12"/>
          <p:cNvSpPr/>
          <p:nvPr/>
        </p:nvSpPr>
        <p:spPr>
          <a:xfrm>
            <a:off x="4553524" y="3980414"/>
            <a:ext cx="1209964" cy="34174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TEXT </a:t>
            </a:r>
            <a:endParaRPr lang="en-US" dirty="0">
              <a:solidFill>
                <a:schemeClr val="tx1"/>
              </a:solidFill>
            </a:endParaRPr>
          </a:p>
        </p:txBody>
      </p:sp>
      <p:sp>
        <p:nvSpPr>
          <p:cNvPr id="14" name="Rectangle 13"/>
          <p:cNvSpPr/>
          <p:nvPr/>
        </p:nvSpPr>
        <p:spPr>
          <a:xfrm>
            <a:off x="2738578" y="4534857"/>
            <a:ext cx="845131" cy="34174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TEXT </a:t>
            </a:r>
            <a:endParaRPr lang="en-US" dirty="0">
              <a:solidFill>
                <a:schemeClr val="tx1"/>
              </a:solidFill>
            </a:endParaRPr>
          </a:p>
        </p:txBody>
      </p:sp>
      <p:sp>
        <p:nvSpPr>
          <p:cNvPr id="15" name="Rectangle 14"/>
          <p:cNvSpPr/>
          <p:nvPr/>
        </p:nvSpPr>
        <p:spPr>
          <a:xfrm>
            <a:off x="4835236" y="4534857"/>
            <a:ext cx="937492" cy="34174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TEXT </a:t>
            </a:r>
            <a:endParaRPr lang="en-US" dirty="0">
              <a:solidFill>
                <a:schemeClr val="tx1"/>
              </a:solidFill>
            </a:endParaRPr>
          </a:p>
        </p:txBody>
      </p:sp>
      <p:sp>
        <p:nvSpPr>
          <p:cNvPr id="16" name="Rectangle 15"/>
          <p:cNvSpPr/>
          <p:nvPr/>
        </p:nvSpPr>
        <p:spPr>
          <a:xfrm>
            <a:off x="3283523" y="5107772"/>
            <a:ext cx="2479963" cy="34174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VOICE INPUT</a:t>
            </a:r>
            <a:endParaRPr lang="en-US" dirty="0">
              <a:solidFill>
                <a:schemeClr val="tx1"/>
              </a:solidFill>
            </a:endParaRPr>
          </a:p>
        </p:txBody>
      </p:sp>
      <p:sp>
        <p:nvSpPr>
          <p:cNvPr id="17" name="TextBox 16"/>
          <p:cNvSpPr txBox="1"/>
          <p:nvPr/>
        </p:nvSpPr>
        <p:spPr>
          <a:xfrm>
            <a:off x="1380837" y="5383988"/>
            <a:ext cx="4248722" cy="307777"/>
          </a:xfrm>
          <a:prstGeom prst="rect">
            <a:avLst/>
          </a:prstGeom>
          <a:noFill/>
        </p:spPr>
        <p:txBody>
          <a:bodyPr wrap="square" rtlCol="0">
            <a:spAutoFit/>
          </a:bodyPr>
          <a:lstStyle/>
          <a:p>
            <a:r>
              <a:rPr lang="en-US" sz="1400" dirty="0" smtClean="0"/>
              <a:t>Say the digits individually</a:t>
            </a:r>
            <a:endParaRPr lang="en-US" sz="1400" dirty="0"/>
          </a:p>
        </p:txBody>
      </p:sp>
      <p:sp>
        <p:nvSpPr>
          <p:cNvPr id="18" name="Rounded Rectangle 17"/>
          <p:cNvSpPr/>
          <p:nvPr/>
        </p:nvSpPr>
        <p:spPr>
          <a:xfrm>
            <a:off x="3469983" y="5645669"/>
            <a:ext cx="2258869" cy="39673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smtClean="0"/>
              <a:t>1.D Send OTP</a:t>
            </a:r>
            <a:endParaRPr lang="en-US" dirty="0"/>
          </a:p>
        </p:txBody>
      </p:sp>
      <p:sp>
        <p:nvSpPr>
          <p:cNvPr id="19" name="TextBox 18"/>
          <p:cNvSpPr txBox="1"/>
          <p:nvPr/>
        </p:nvSpPr>
        <p:spPr>
          <a:xfrm>
            <a:off x="665018" y="259019"/>
            <a:ext cx="11074400" cy="923330"/>
          </a:xfrm>
          <a:prstGeom prst="rect">
            <a:avLst/>
          </a:prstGeom>
          <a:noFill/>
        </p:spPr>
        <p:txBody>
          <a:bodyPr wrap="square" rtlCol="0">
            <a:spAutoFit/>
          </a:bodyPr>
          <a:lstStyle/>
          <a:p>
            <a:r>
              <a:rPr lang="en-US" dirty="0" smtClean="0"/>
              <a:t>Insert the text field inputs. Insert the voice input… keep a button to trigger it. And save it. </a:t>
            </a:r>
          </a:p>
          <a:p>
            <a:r>
              <a:rPr lang="en-US" dirty="0" smtClean="0"/>
              <a:t>Show it in the input box and then if accurate record it. If not recorded correctly, simply re-record it.</a:t>
            </a:r>
          </a:p>
          <a:p>
            <a:endParaRPr lang="en-US" dirty="0"/>
          </a:p>
        </p:txBody>
      </p:sp>
      <p:sp>
        <p:nvSpPr>
          <p:cNvPr id="23" name="Rectangle 22"/>
          <p:cNvSpPr/>
          <p:nvPr/>
        </p:nvSpPr>
        <p:spPr>
          <a:xfrm>
            <a:off x="7624619" y="3714968"/>
            <a:ext cx="2479963" cy="34174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ENTER OTP</a:t>
            </a:r>
            <a:endParaRPr lang="en-US" dirty="0">
              <a:solidFill>
                <a:schemeClr val="tx1"/>
              </a:solidFill>
            </a:endParaRPr>
          </a:p>
        </p:txBody>
      </p:sp>
      <p:sp>
        <p:nvSpPr>
          <p:cNvPr id="24" name="Rectangle 23"/>
          <p:cNvSpPr/>
          <p:nvPr/>
        </p:nvSpPr>
        <p:spPr>
          <a:xfrm>
            <a:off x="6257639" y="3009737"/>
            <a:ext cx="3846943" cy="61748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smtClean="0"/>
              <a:t>An OTP is sent to the given mobile number. </a:t>
            </a:r>
            <a:endParaRPr lang="en-US" dirty="0"/>
          </a:p>
        </p:txBody>
      </p:sp>
      <p:sp>
        <p:nvSpPr>
          <p:cNvPr id="25" name="TextBox 24"/>
          <p:cNvSpPr txBox="1"/>
          <p:nvPr/>
        </p:nvSpPr>
        <p:spPr>
          <a:xfrm>
            <a:off x="6257639" y="3724481"/>
            <a:ext cx="1152235" cy="369332"/>
          </a:xfrm>
          <a:prstGeom prst="rect">
            <a:avLst/>
          </a:prstGeom>
          <a:noFill/>
        </p:spPr>
        <p:txBody>
          <a:bodyPr wrap="square" rtlCol="0">
            <a:spAutoFit/>
          </a:bodyPr>
          <a:lstStyle/>
          <a:p>
            <a:r>
              <a:rPr lang="en-US" dirty="0" smtClean="0"/>
              <a:t>OTP:</a:t>
            </a:r>
            <a:endParaRPr lang="en-US" dirty="0"/>
          </a:p>
        </p:txBody>
      </p:sp>
      <p:cxnSp>
        <p:nvCxnSpPr>
          <p:cNvPr id="27" name="Straight Arrow Connector 26"/>
          <p:cNvCxnSpPr/>
          <p:nvPr/>
        </p:nvCxnSpPr>
        <p:spPr>
          <a:xfrm flipH="1">
            <a:off x="6930738" y="3872147"/>
            <a:ext cx="912090" cy="44333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8" name="Straight Arrow Connector 27"/>
          <p:cNvCxnSpPr/>
          <p:nvPr/>
        </p:nvCxnSpPr>
        <p:spPr>
          <a:xfrm>
            <a:off x="7842828" y="3868511"/>
            <a:ext cx="808186" cy="45060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0" name="Rounded Rectangle 29"/>
          <p:cNvSpPr/>
          <p:nvPr/>
        </p:nvSpPr>
        <p:spPr>
          <a:xfrm>
            <a:off x="6131795" y="4360781"/>
            <a:ext cx="1597886" cy="390251"/>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t>OTP matches</a:t>
            </a:r>
            <a:endParaRPr lang="en-US" dirty="0"/>
          </a:p>
        </p:txBody>
      </p:sp>
      <p:sp>
        <p:nvSpPr>
          <p:cNvPr id="31" name="Rounded Rectangle 30"/>
          <p:cNvSpPr/>
          <p:nvPr/>
        </p:nvSpPr>
        <p:spPr>
          <a:xfrm>
            <a:off x="8430481" y="4320057"/>
            <a:ext cx="1812644" cy="390251"/>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t>OTP not matches</a:t>
            </a:r>
            <a:endParaRPr lang="en-US" dirty="0"/>
          </a:p>
        </p:txBody>
      </p:sp>
      <p:sp>
        <p:nvSpPr>
          <p:cNvPr id="33" name="Rectangle 32"/>
          <p:cNvSpPr/>
          <p:nvPr/>
        </p:nvSpPr>
        <p:spPr>
          <a:xfrm>
            <a:off x="5874328" y="4852947"/>
            <a:ext cx="2351232" cy="107115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smtClean="0"/>
              <a:t>Phone number verified successfully. Added to the UIDAI db.</a:t>
            </a:r>
            <a:endParaRPr lang="en-US" dirty="0"/>
          </a:p>
        </p:txBody>
      </p:sp>
      <p:sp>
        <p:nvSpPr>
          <p:cNvPr id="32" name="Rectangle 31"/>
          <p:cNvSpPr/>
          <p:nvPr/>
        </p:nvSpPr>
        <p:spPr>
          <a:xfrm>
            <a:off x="8430203" y="4812285"/>
            <a:ext cx="1923472" cy="1125379"/>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smtClean="0"/>
              <a:t>Kindly try again..</a:t>
            </a:r>
          </a:p>
          <a:p>
            <a:pPr algn="ctr"/>
            <a:r>
              <a:rPr lang="en-US" dirty="0" smtClean="0"/>
              <a:t>Use your AADHAR verified phone number</a:t>
            </a:r>
            <a:endParaRPr lang="en-US" dirty="0"/>
          </a:p>
        </p:txBody>
      </p:sp>
      <p:cxnSp>
        <p:nvCxnSpPr>
          <p:cNvPr id="21" name="Straight Arrow Connector 20"/>
          <p:cNvCxnSpPr/>
          <p:nvPr/>
        </p:nvCxnSpPr>
        <p:spPr>
          <a:xfrm flipV="1">
            <a:off x="5777344" y="3136014"/>
            <a:ext cx="466439" cy="258086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4" name="TextBox 33"/>
          <p:cNvSpPr txBox="1"/>
          <p:nvPr/>
        </p:nvSpPr>
        <p:spPr>
          <a:xfrm>
            <a:off x="665018" y="6457471"/>
            <a:ext cx="10806546" cy="369332"/>
          </a:xfrm>
          <a:prstGeom prst="rect">
            <a:avLst/>
          </a:prstGeom>
          <a:noFill/>
        </p:spPr>
        <p:txBody>
          <a:bodyPr wrap="square" rtlCol="0">
            <a:spAutoFit/>
          </a:bodyPr>
          <a:lstStyle/>
          <a:p>
            <a:r>
              <a:rPr lang="en-US" dirty="0" smtClean="0"/>
              <a:t>After phone number is OTP-verified…. </a:t>
            </a:r>
            <a:endParaRPr lang="en-US" dirty="0"/>
          </a:p>
        </p:txBody>
      </p:sp>
      <p:sp>
        <p:nvSpPr>
          <p:cNvPr id="36" name="TextBox 35"/>
          <p:cNvSpPr txBox="1"/>
          <p:nvPr/>
        </p:nvSpPr>
        <p:spPr>
          <a:xfrm>
            <a:off x="10760364" y="230054"/>
            <a:ext cx="2604655" cy="369332"/>
          </a:xfrm>
          <a:prstGeom prst="rect">
            <a:avLst/>
          </a:prstGeom>
          <a:noFill/>
        </p:spPr>
        <p:txBody>
          <a:bodyPr wrap="square" rtlCol="0">
            <a:spAutoFit/>
          </a:bodyPr>
          <a:lstStyle/>
          <a:p>
            <a:r>
              <a:rPr lang="en-US" dirty="0" smtClean="0">
                <a:solidFill>
                  <a:srgbClr val="FF0000"/>
                </a:solidFill>
              </a:rPr>
              <a:t>VISITOR</a:t>
            </a:r>
            <a:endParaRPr lang="en-US" dirty="0">
              <a:solidFill>
                <a:srgbClr val="FF0000"/>
              </a:solidFill>
            </a:endParaRPr>
          </a:p>
        </p:txBody>
      </p:sp>
      <p:pic>
        <p:nvPicPr>
          <p:cNvPr id="37" name="Picture 3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5309413" y="5077442"/>
            <a:ext cx="398659" cy="39865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39" name="Picture 3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7255226" y="3714968"/>
            <a:ext cx="398659" cy="39865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0" name="Picture 3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1462468" y="2094710"/>
            <a:ext cx="398659" cy="39865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1" name="Picture 4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7761207" y="5682359"/>
            <a:ext cx="398659" cy="39865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2" name="Picture 4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9875877" y="5686536"/>
            <a:ext cx="398659" cy="39865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73076181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080655" y="960860"/>
            <a:ext cx="9624291" cy="5043054"/>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 name="Rectangle 2"/>
          <p:cNvSpPr/>
          <p:nvPr/>
        </p:nvSpPr>
        <p:spPr>
          <a:xfrm>
            <a:off x="1236287" y="1150833"/>
            <a:ext cx="1249680" cy="65578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smtClean="0"/>
              <a:t>LOGO</a:t>
            </a:r>
            <a:endParaRPr lang="en-US" dirty="0"/>
          </a:p>
        </p:txBody>
      </p:sp>
      <p:sp>
        <p:nvSpPr>
          <p:cNvPr id="4" name="Rectangle 3"/>
          <p:cNvSpPr/>
          <p:nvPr/>
        </p:nvSpPr>
        <p:spPr>
          <a:xfrm>
            <a:off x="2830946" y="1157156"/>
            <a:ext cx="7606145" cy="65578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smtClean="0"/>
              <a:t>PARITY INFOTECH SOLUTIONS PRIVATE LIMITED</a:t>
            </a:r>
            <a:endParaRPr lang="en-US" dirty="0"/>
          </a:p>
        </p:txBody>
      </p:sp>
      <p:sp>
        <p:nvSpPr>
          <p:cNvPr id="5" name="Rectangle 4"/>
          <p:cNvSpPr/>
          <p:nvPr/>
        </p:nvSpPr>
        <p:spPr>
          <a:xfrm>
            <a:off x="1293091" y="1947677"/>
            <a:ext cx="9144000" cy="692728"/>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smtClean="0"/>
              <a:t>VISITOR’S MEETING REGISTRATION FORM</a:t>
            </a:r>
            <a:endParaRPr lang="en-US" dirty="0"/>
          </a:p>
        </p:txBody>
      </p:sp>
      <p:sp>
        <p:nvSpPr>
          <p:cNvPr id="6" name="Rectangle 5"/>
          <p:cNvSpPr/>
          <p:nvPr/>
        </p:nvSpPr>
        <p:spPr>
          <a:xfrm>
            <a:off x="8225560" y="2058513"/>
            <a:ext cx="1985819" cy="4710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ENGLISH  </a:t>
            </a:r>
            <a:endParaRPr lang="en-US" dirty="0"/>
          </a:p>
        </p:txBody>
      </p:sp>
      <p:sp>
        <p:nvSpPr>
          <p:cNvPr id="7" name="Rounded Rectangle 6"/>
          <p:cNvSpPr/>
          <p:nvPr/>
        </p:nvSpPr>
        <p:spPr>
          <a:xfrm>
            <a:off x="4864966" y="3015505"/>
            <a:ext cx="2258869" cy="39673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smtClean="0"/>
              <a:t>1.e Register request</a:t>
            </a:r>
            <a:endParaRPr lang="en-US" dirty="0"/>
          </a:p>
        </p:txBody>
      </p:sp>
      <p:sp>
        <p:nvSpPr>
          <p:cNvPr id="8" name="Rectangle 7"/>
          <p:cNvSpPr/>
          <p:nvPr/>
        </p:nvSpPr>
        <p:spPr>
          <a:xfrm>
            <a:off x="1095088" y="472759"/>
            <a:ext cx="10667999" cy="369332"/>
          </a:xfrm>
          <a:prstGeom prst="rect">
            <a:avLst/>
          </a:prstGeom>
        </p:spPr>
        <p:txBody>
          <a:bodyPr wrap="square">
            <a:spAutoFit/>
          </a:bodyPr>
          <a:lstStyle/>
          <a:p>
            <a:r>
              <a:rPr lang="en-US" dirty="0" smtClean="0"/>
              <a:t>The person clicks on 1.e Register for meeting button to forward the request to the concerned officer.</a:t>
            </a:r>
            <a:endParaRPr lang="en-US" dirty="0"/>
          </a:p>
        </p:txBody>
      </p:sp>
      <p:sp>
        <p:nvSpPr>
          <p:cNvPr id="9" name="TextBox 8"/>
          <p:cNvSpPr txBox="1"/>
          <p:nvPr/>
        </p:nvSpPr>
        <p:spPr>
          <a:xfrm>
            <a:off x="1095088" y="6169891"/>
            <a:ext cx="9609858" cy="646331"/>
          </a:xfrm>
          <a:prstGeom prst="rect">
            <a:avLst/>
          </a:prstGeom>
          <a:noFill/>
        </p:spPr>
        <p:txBody>
          <a:bodyPr wrap="square" rtlCol="0">
            <a:spAutoFit/>
          </a:bodyPr>
          <a:lstStyle/>
          <a:p>
            <a:r>
              <a:rPr lang="en-US" dirty="0" smtClean="0"/>
              <a:t>The request is forwarded and saved to the </a:t>
            </a:r>
            <a:r>
              <a:rPr lang="en-US" dirty="0" err="1" smtClean="0"/>
              <a:t>db</a:t>
            </a:r>
            <a:r>
              <a:rPr lang="en-US" dirty="0" smtClean="0"/>
              <a:t> along with the UIDAI verification security clearance obtained………….</a:t>
            </a:r>
            <a:endParaRPr lang="en-US" dirty="0"/>
          </a:p>
        </p:txBody>
      </p:sp>
      <p:sp>
        <p:nvSpPr>
          <p:cNvPr id="10" name="Rounded Rectangle 9"/>
          <p:cNvSpPr/>
          <p:nvPr/>
        </p:nvSpPr>
        <p:spPr>
          <a:xfrm>
            <a:off x="2830946" y="3627222"/>
            <a:ext cx="6562436" cy="164989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“Your request has been saved successfully”. </a:t>
            </a:r>
          </a:p>
          <a:p>
            <a:pPr algn="ctr"/>
            <a:r>
              <a:rPr lang="en-US" dirty="0" smtClean="0">
                <a:solidFill>
                  <a:srgbClr val="0070C0"/>
                </a:solidFill>
              </a:rPr>
              <a:t>An SMS is sent to the person regarding his meeting request.</a:t>
            </a:r>
          </a:p>
          <a:p>
            <a:pPr algn="ctr"/>
            <a:r>
              <a:rPr lang="en-US" dirty="0" smtClean="0">
                <a:solidFill>
                  <a:srgbClr val="FF0000"/>
                </a:solidFill>
              </a:rPr>
              <a:t>An SMS alert is also sent to the </a:t>
            </a:r>
            <a:r>
              <a:rPr lang="en-US" dirty="0" err="1" smtClean="0">
                <a:solidFill>
                  <a:srgbClr val="FF0000"/>
                </a:solidFill>
              </a:rPr>
              <a:t>to_meet</a:t>
            </a:r>
            <a:r>
              <a:rPr lang="en-US" dirty="0" smtClean="0">
                <a:solidFill>
                  <a:srgbClr val="FF0000"/>
                </a:solidFill>
              </a:rPr>
              <a:t> person regarding a meeting request generated on your name and a notification on his EMPLOYEE portal meeting request shows up. </a:t>
            </a:r>
            <a:endParaRPr lang="en-US" dirty="0">
              <a:solidFill>
                <a:srgbClr val="FF0000"/>
              </a:solidFill>
            </a:endParaRPr>
          </a:p>
        </p:txBody>
      </p:sp>
      <p:sp>
        <p:nvSpPr>
          <p:cNvPr id="11" name="Rounded Rectangle 10"/>
          <p:cNvSpPr/>
          <p:nvPr/>
        </p:nvSpPr>
        <p:spPr>
          <a:xfrm>
            <a:off x="4498109" y="5443089"/>
            <a:ext cx="3602182" cy="39673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smtClean="0"/>
              <a:t>1.f Back to the Website page.</a:t>
            </a:r>
            <a:endParaRPr lang="en-US" dirty="0"/>
          </a:p>
        </p:txBody>
      </p:sp>
      <p:cxnSp>
        <p:nvCxnSpPr>
          <p:cNvPr id="13" name="Straight Arrow Connector 12"/>
          <p:cNvCxnSpPr>
            <a:stCxn id="7" idx="2"/>
          </p:cNvCxnSpPr>
          <p:nvPr/>
        </p:nvCxnSpPr>
        <p:spPr>
          <a:xfrm flipH="1">
            <a:off x="5975927" y="3412239"/>
            <a:ext cx="18474" cy="43154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4" name="Straight Arrow Connector 13"/>
          <p:cNvCxnSpPr/>
          <p:nvPr/>
        </p:nvCxnSpPr>
        <p:spPr>
          <a:xfrm flipH="1">
            <a:off x="5957453" y="5116394"/>
            <a:ext cx="18474" cy="43154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5" name="Curved Right Arrow 14"/>
          <p:cNvSpPr/>
          <p:nvPr/>
        </p:nvSpPr>
        <p:spPr>
          <a:xfrm>
            <a:off x="2940628" y="3843788"/>
            <a:ext cx="286327" cy="396734"/>
          </a:xfrm>
          <a:prstGeom prst="curved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
        <p:nvSpPr>
          <p:cNvPr id="17" name="Curved Left Arrow 16"/>
          <p:cNvSpPr/>
          <p:nvPr/>
        </p:nvSpPr>
        <p:spPr>
          <a:xfrm>
            <a:off x="9005455" y="4123792"/>
            <a:ext cx="213014" cy="411263"/>
          </a:xfrm>
          <a:prstGeom prst="curvedLef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
        <p:nvSpPr>
          <p:cNvPr id="18" name="TextBox 17"/>
          <p:cNvSpPr txBox="1"/>
          <p:nvPr/>
        </p:nvSpPr>
        <p:spPr>
          <a:xfrm>
            <a:off x="10760364" y="230054"/>
            <a:ext cx="2604655" cy="369332"/>
          </a:xfrm>
          <a:prstGeom prst="rect">
            <a:avLst/>
          </a:prstGeom>
          <a:noFill/>
        </p:spPr>
        <p:txBody>
          <a:bodyPr wrap="square" rtlCol="0">
            <a:spAutoFit/>
          </a:bodyPr>
          <a:lstStyle/>
          <a:p>
            <a:r>
              <a:rPr lang="en-US" dirty="0" smtClean="0">
                <a:solidFill>
                  <a:srgbClr val="FF0000"/>
                </a:solidFill>
              </a:rPr>
              <a:t>VISITOR</a:t>
            </a:r>
            <a:endParaRPr lang="en-US" dirty="0">
              <a:solidFill>
                <a:srgbClr val="FF0000"/>
              </a:solidFill>
            </a:endParaRPr>
          </a:p>
        </p:txBody>
      </p:sp>
      <p:pic>
        <p:nvPicPr>
          <p:cNvPr id="19" name="Picture 1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8225560" y="3643496"/>
            <a:ext cx="398659" cy="39865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81096618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821</TotalTime>
  <Words>2143</Words>
  <Application>Microsoft Office PowerPoint</Application>
  <PresentationFormat>Widescreen</PresentationFormat>
  <Paragraphs>473</Paragraphs>
  <Slides>27</Slides>
  <Notes>0</Notes>
  <HiddenSlides>0</HiddenSlides>
  <MMClips>2</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27</vt:i4>
      </vt:variant>
    </vt:vector>
  </HeadingPairs>
  <TitlesOfParts>
    <vt:vector size="31" baseType="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harshit katyal</dc:creator>
  <cp:lastModifiedBy>harshit katyal</cp:lastModifiedBy>
  <cp:revision>125</cp:revision>
  <dcterms:created xsi:type="dcterms:W3CDTF">2020-09-05T06:42:35Z</dcterms:created>
  <dcterms:modified xsi:type="dcterms:W3CDTF">2020-09-07T05:02:07Z</dcterms:modified>
</cp:coreProperties>
</file>